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909" r:id="rId3"/>
    <p:sldId id="899" r:id="rId4"/>
    <p:sldId id="900" r:id="rId5"/>
    <p:sldId id="905" r:id="rId6"/>
    <p:sldId id="904" r:id="rId7"/>
    <p:sldId id="906" r:id="rId8"/>
    <p:sldId id="907" r:id="rId9"/>
    <p:sldId id="908" r:id="rId10"/>
    <p:sldId id="902" r:id="rId11"/>
    <p:sldId id="903" r:id="rId12"/>
    <p:sldId id="901" r:id="rId13"/>
    <p:sldId id="910" r:id="rId14"/>
    <p:sldId id="911" r:id="rId15"/>
    <p:sldId id="912" r:id="rId16"/>
    <p:sldId id="913" r:id="rId17"/>
    <p:sldId id="914" r:id="rId18"/>
    <p:sldId id="916" r:id="rId19"/>
    <p:sldId id="939" r:id="rId20"/>
    <p:sldId id="915" r:id="rId21"/>
    <p:sldId id="917" r:id="rId22"/>
    <p:sldId id="918" r:id="rId23"/>
    <p:sldId id="919" r:id="rId24"/>
    <p:sldId id="920" r:id="rId25"/>
    <p:sldId id="921" r:id="rId26"/>
    <p:sldId id="940" r:id="rId27"/>
    <p:sldId id="922" r:id="rId28"/>
    <p:sldId id="923" r:id="rId29"/>
    <p:sldId id="924" r:id="rId30"/>
    <p:sldId id="926" r:id="rId31"/>
    <p:sldId id="927" r:id="rId32"/>
    <p:sldId id="925" r:id="rId33"/>
    <p:sldId id="928" r:id="rId34"/>
    <p:sldId id="930" r:id="rId35"/>
    <p:sldId id="929" r:id="rId36"/>
    <p:sldId id="931" r:id="rId37"/>
    <p:sldId id="932" r:id="rId38"/>
    <p:sldId id="934" r:id="rId39"/>
    <p:sldId id="935" r:id="rId40"/>
    <p:sldId id="933" r:id="rId41"/>
    <p:sldId id="936" r:id="rId42"/>
    <p:sldId id="937" r:id="rId43"/>
    <p:sldId id="938" r:id="rId44"/>
    <p:sldId id="94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FF"/>
    <a:srgbClr val="000DFF"/>
    <a:srgbClr val="E15101"/>
    <a:srgbClr val="00F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12"/>
    <p:restoredTop sz="96405"/>
  </p:normalViewPr>
  <p:slideViewPr>
    <p:cSldViewPr snapToGrid="0" snapToObjects="1">
      <p:cViewPr>
        <p:scale>
          <a:sx n="99" d="100"/>
          <a:sy n="99" d="100"/>
        </p:scale>
        <p:origin x="88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D3D46-709D-EE4F-9951-18578BF99570}" type="datetimeFigureOut">
              <a:rPr lang="en-US" smtClean="0"/>
              <a:t>11/28/22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6534D-9716-7046-85CE-732F0B11E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6534D-9716-7046-85CE-732F0B11E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98DF-88B6-A541-81E5-0B9D35B4CC74}" type="datetime1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587320"/>
            <a:ext cx="12192000" cy="1270680"/>
          </a:xfrm>
          <a:prstGeom prst="rect">
            <a:avLst/>
          </a:prstGeom>
          <a:solidFill>
            <a:srgbClr val="E15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781" y="5692095"/>
            <a:ext cx="3270437" cy="10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18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E83E-F98B-9541-A47F-6AC26A0B843C}" type="datetime1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0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5EDC-31DC-2140-AEC8-9EF06ACF5E2F}" type="datetime1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E15101"/>
                </a:solidFill>
                <a:latin typeface="Kannada MN" charset="0"/>
                <a:ea typeface="Kannada MN" charset="0"/>
                <a:cs typeface="Kannada M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C48C-BD00-F743-8537-F7FCF8076B66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19A7ED9-D9CA-CB41-8473-7B8166EC30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6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0E507-C9F2-3B44-A449-07A7EC7F64F1}" type="datetime1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59-987D-C244-960D-11366F9795EE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B85C-DFE4-B545-ADF8-8BC535C4E152}" type="datetime1">
              <a:rPr lang="en-US" smtClean="0"/>
              <a:t>11/28/22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F393-BAE6-1948-8A84-D14C99E402A2}" type="datetime1">
              <a:rPr lang="en-US" smtClean="0"/>
              <a:t>11/28/22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72AD-FBD2-6541-AD62-12F059411C96}" type="datetime1">
              <a:rPr lang="en-US" smtClean="0"/>
              <a:t>11/28/22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28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ABA-7DBC-4A44-8154-14ACD2203E7A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1BC5B-00AD-8F45-B118-A74B3874F4C0}" type="datetime1">
              <a:rPr lang="en-US" smtClean="0"/>
              <a:t>11/28/22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657A8-BBD0-9249-991D-95E7AC4FCBD4}" type="datetime1">
              <a:rPr lang="en-US" smtClean="0"/>
              <a:t>11/28/22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A7ED9-D9CA-CB41-8473-7B8166EC3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ughunters.google.com/about/rules/6625378258649088/google-and-alphabet-vulnerability-reward-program-vrp-rules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s://m.facebook.com/whitehat/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.com/security" TargetMode="External"/><Relationship Id="rId5" Type="http://schemas.openxmlformats.org/officeDocument/2006/relationships/hyperlink" Target="https://www.microsoft.com/en-us/msrc/bounty" TargetMode="External"/><Relationship Id="rId4" Type="http://schemas.openxmlformats.org/officeDocument/2006/relationships/hyperlink" Target="https://security.apple.com/bounty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ackerone.com/bug-bounty-program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oogle/sanitizers/wiki/AddressSaniti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 370</a:t>
            </a:r>
            <a:br>
              <a:rPr lang="en-US" dirty="0"/>
            </a:br>
            <a:r>
              <a:rPr lang="en-US" dirty="0"/>
              <a:t>Introduction to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5CEEE-A655-9D4B-AA1D-8E725CF4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D1B9-3E14-8318-AE57-435D27F3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CVE Works?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ECD5-63AD-02EA-85B9-8DDD618D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</a:t>
            </a:r>
          </a:p>
          <a:p>
            <a:pPr lvl="1"/>
            <a:r>
              <a:rPr lang="en-US" dirty="0"/>
              <a:t>Find vulnerabilities in their software (e.g., nginx v1.0.7 ~ 1.0.14 has a BOF)</a:t>
            </a:r>
          </a:p>
          <a:p>
            <a:pPr lvl="1"/>
            <a:r>
              <a:rPr lang="en-US" dirty="0"/>
              <a:t>Fix that</a:t>
            </a:r>
          </a:p>
          <a:p>
            <a:pPr lvl="1"/>
            <a:r>
              <a:rPr lang="en-US" dirty="0"/>
              <a:t>Announce that to CVE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System operators</a:t>
            </a:r>
          </a:p>
          <a:p>
            <a:pPr lvl="1"/>
            <a:r>
              <a:rPr lang="en-US" dirty="0"/>
              <a:t>Watch the CVE list and update vulnerable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9D96C-45DC-E93B-989C-A5484827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AF6C-E580-9828-A931-92A5549E58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805394"/>
            <a:ext cx="7772400" cy="8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8B1-DA3D-5454-5E07-4CCDE6DB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CVE Works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D858-4853-1B09-C6B9-59F46E3E4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Hat Hackers</a:t>
            </a:r>
          </a:p>
          <a:p>
            <a:pPr lvl="1"/>
            <a:r>
              <a:rPr lang="en-US" dirty="0"/>
              <a:t>Analyze  software using testing methods</a:t>
            </a:r>
          </a:p>
          <a:p>
            <a:pPr lvl="2"/>
            <a:r>
              <a:rPr lang="en-US" dirty="0"/>
              <a:t>Fuzzing, symbolic execution, manual testing, code auditing, reverse engineering,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Find a bug</a:t>
            </a:r>
          </a:p>
          <a:p>
            <a:pPr lvl="1"/>
            <a:r>
              <a:rPr lang="en-US" dirty="0"/>
              <a:t>Exploit the bug</a:t>
            </a:r>
          </a:p>
          <a:p>
            <a:pPr lvl="1"/>
            <a:r>
              <a:rPr lang="en-US" dirty="0"/>
              <a:t>Vendor reports that to NIST/MITRE CVE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094B9-C50A-EBE6-5BC2-99570B35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D4A00A-5245-606F-6DEC-1CA8CBBB0A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489" y="4197113"/>
            <a:ext cx="7772400" cy="2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2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</p:spTree>
    <p:extLst>
      <p:ext uri="{BB962C8B-B14F-4D97-AF65-F5344CB8AC3E}">
        <p14:creationId xmlns:p14="http://schemas.microsoft.com/office/powerpoint/2010/main" val="389648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  <p:pic>
        <p:nvPicPr>
          <p:cNvPr id="2052" name="Picture 4" descr="Linux - Free logo icons">
            <a:extLst>
              <a:ext uri="{FF2B5EF4-FFF2-40B4-BE49-F238E27FC236}">
                <a16:creationId xmlns:a16="http://schemas.microsoft.com/office/drawing/2014/main" id="{FAC90954-3ADE-7D74-6FA2-D1D7840B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943" y="2479899"/>
            <a:ext cx="949101" cy="9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- Free social media icons">
            <a:extLst>
              <a:ext uri="{FF2B5EF4-FFF2-40B4-BE49-F238E27FC236}">
                <a16:creationId xmlns:a16="http://schemas.microsoft.com/office/drawing/2014/main" id="{B8D209C5-3557-F2E8-617A-C35220D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044" y="2479899"/>
            <a:ext cx="949100" cy="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c.vecteezy.com/system/resources/previews/002/...">
            <a:extLst>
              <a:ext uri="{FF2B5EF4-FFF2-40B4-BE49-F238E27FC236}">
                <a16:creationId xmlns:a16="http://schemas.microsoft.com/office/drawing/2014/main" id="{DAE66244-5EB4-13F2-3E2E-B67C5079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79" y1="26667" x2="62135" y2="16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869" y="3399206"/>
            <a:ext cx="1204175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E12DD0-347C-0166-CEC9-D0C78CAD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9847" y="3589443"/>
            <a:ext cx="853494" cy="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98A489-7511-F2F1-1D9D-0158AEFB949B}"/>
              </a:ext>
            </a:extLst>
          </p:cNvPr>
          <p:cNvCxnSpPr/>
          <p:nvPr/>
        </p:nvCxnSpPr>
        <p:spPr>
          <a:xfrm>
            <a:off x="4053546" y="3399206"/>
            <a:ext cx="357432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BE480-6E75-2F05-9EE7-6882B254F749}"/>
              </a:ext>
            </a:extLst>
          </p:cNvPr>
          <p:cNvSpPr txBox="1"/>
          <p:nvPr/>
        </p:nvSpPr>
        <p:spPr>
          <a:xfrm>
            <a:off x="6553200" y="4486522"/>
            <a:ext cx="51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Let affected vendors know about the vulnerability;</a:t>
            </a:r>
          </a:p>
          <a:p>
            <a:r>
              <a:rPr lang="en-US" dirty="0"/>
              <a:t>Where in the code it is, why it happens,</a:t>
            </a:r>
          </a:p>
          <a:p>
            <a:r>
              <a:rPr lang="en-US" dirty="0"/>
              <a:t>and preferably with “how to fix it”</a:t>
            </a:r>
          </a:p>
        </p:txBody>
      </p:sp>
    </p:spTree>
    <p:extLst>
      <p:ext uri="{BB962C8B-B14F-4D97-AF65-F5344CB8AC3E}">
        <p14:creationId xmlns:p14="http://schemas.microsoft.com/office/powerpoint/2010/main" val="47981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  <p:pic>
        <p:nvPicPr>
          <p:cNvPr id="2052" name="Picture 4" descr="Linux - Free logo icons">
            <a:extLst>
              <a:ext uri="{FF2B5EF4-FFF2-40B4-BE49-F238E27FC236}">
                <a16:creationId xmlns:a16="http://schemas.microsoft.com/office/drawing/2014/main" id="{FAC90954-3ADE-7D74-6FA2-D1D7840B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943" y="2479899"/>
            <a:ext cx="949101" cy="9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- Free social media icons">
            <a:extLst>
              <a:ext uri="{FF2B5EF4-FFF2-40B4-BE49-F238E27FC236}">
                <a16:creationId xmlns:a16="http://schemas.microsoft.com/office/drawing/2014/main" id="{B8D209C5-3557-F2E8-617A-C35220D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044" y="2479899"/>
            <a:ext cx="949100" cy="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c.vecteezy.com/system/resources/previews/002/...">
            <a:extLst>
              <a:ext uri="{FF2B5EF4-FFF2-40B4-BE49-F238E27FC236}">
                <a16:creationId xmlns:a16="http://schemas.microsoft.com/office/drawing/2014/main" id="{DAE66244-5EB4-13F2-3E2E-B67C5079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79" y1="26667" x2="62135" y2="16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869" y="3399206"/>
            <a:ext cx="1204175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E12DD0-347C-0166-CEC9-D0C78CAD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9847" y="3589443"/>
            <a:ext cx="853494" cy="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98A489-7511-F2F1-1D9D-0158AEFB949B}"/>
              </a:ext>
            </a:extLst>
          </p:cNvPr>
          <p:cNvCxnSpPr/>
          <p:nvPr/>
        </p:nvCxnSpPr>
        <p:spPr>
          <a:xfrm>
            <a:off x="4053546" y="3399206"/>
            <a:ext cx="357432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BE480-6E75-2F05-9EE7-6882B254F749}"/>
              </a:ext>
            </a:extLst>
          </p:cNvPr>
          <p:cNvSpPr txBox="1"/>
          <p:nvPr/>
        </p:nvSpPr>
        <p:spPr>
          <a:xfrm>
            <a:off x="6553200" y="4486522"/>
            <a:ext cx="51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Let affected vendors know about the vulnerability;</a:t>
            </a:r>
          </a:p>
          <a:p>
            <a:r>
              <a:rPr lang="en-US" dirty="0"/>
              <a:t>Where in the code it is, why it happens,</a:t>
            </a:r>
          </a:p>
          <a:p>
            <a:r>
              <a:rPr lang="en-US" dirty="0"/>
              <a:t>and preferably with “how to fix it”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7A8F6-8608-E52F-D79E-818A6BAF8418}"/>
              </a:ext>
            </a:extLst>
          </p:cNvPr>
          <p:cNvSpPr txBox="1"/>
          <p:nvPr/>
        </p:nvSpPr>
        <p:spPr>
          <a:xfrm>
            <a:off x="6553200" y="5497666"/>
            <a:ext cx="383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Vendors start to fix the </a:t>
            </a:r>
            <a:r>
              <a:rPr lang="en-US" dirty="0" err="1"/>
              <a:t>vulnerabilitie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  <p:pic>
        <p:nvPicPr>
          <p:cNvPr id="2052" name="Picture 4" descr="Linux - Free logo icons">
            <a:extLst>
              <a:ext uri="{FF2B5EF4-FFF2-40B4-BE49-F238E27FC236}">
                <a16:creationId xmlns:a16="http://schemas.microsoft.com/office/drawing/2014/main" id="{FAC90954-3ADE-7D74-6FA2-D1D7840B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943" y="2479899"/>
            <a:ext cx="949101" cy="9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- Free social media icons">
            <a:extLst>
              <a:ext uri="{FF2B5EF4-FFF2-40B4-BE49-F238E27FC236}">
                <a16:creationId xmlns:a16="http://schemas.microsoft.com/office/drawing/2014/main" id="{B8D209C5-3557-F2E8-617A-C35220D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044" y="2479899"/>
            <a:ext cx="949100" cy="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c.vecteezy.com/system/resources/previews/002/...">
            <a:extLst>
              <a:ext uri="{FF2B5EF4-FFF2-40B4-BE49-F238E27FC236}">
                <a16:creationId xmlns:a16="http://schemas.microsoft.com/office/drawing/2014/main" id="{DAE66244-5EB4-13F2-3E2E-B67C5079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79" y1="26667" x2="62135" y2="16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869" y="3399206"/>
            <a:ext cx="1204175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E12DD0-347C-0166-CEC9-D0C78CAD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9847" y="3589443"/>
            <a:ext cx="853494" cy="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98A489-7511-F2F1-1D9D-0158AEFB949B}"/>
              </a:ext>
            </a:extLst>
          </p:cNvPr>
          <p:cNvCxnSpPr/>
          <p:nvPr/>
        </p:nvCxnSpPr>
        <p:spPr>
          <a:xfrm>
            <a:off x="4053546" y="3399206"/>
            <a:ext cx="357432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BE480-6E75-2F05-9EE7-6882B254F749}"/>
              </a:ext>
            </a:extLst>
          </p:cNvPr>
          <p:cNvSpPr txBox="1"/>
          <p:nvPr/>
        </p:nvSpPr>
        <p:spPr>
          <a:xfrm>
            <a:off x="6553200" y="4486522"/>
            <a:ext cx="51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Let affected vendors know about the vulnerability;</a:t>
            </a:r>
          </a:p>
          <a:p>
            <a:r>
              <a:rPr lang="en-US" dirty="0"/>
              <a:t>Where in the code it is, why it happens,</a:t>
            </a:r>
          </a:p>
          <a:p>
            <a:r>
              <a:rPr lang="en-US" dirty="0"/>
              <a:t>and preferably with “how to fix it”</a:t>
            </a:r>
          </a:p>
        </p:txBody>
      </p:sp>
      <p:pic>
        <p:nvPicPr>
          <p:cNvPr id="4098" name="Picture 2" descr="Clock - icon by Adioma">
            <a:extLst>
              <a:ext uri="{FF2B5EF4-FFF2-40B4-BE49-F238E27FC236}">
                <a16:creationId xmlns:a16="http://schemas.microsoft.com/office/drawing/2014/main" id="{4F569709-83B0-C45B-43D2-F3963C54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4346756"/>
            <a:ext cx="1098575" cy="10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7A8F6-8608-E52F-D79E-818A6BAF8418}"/>
              </a:ext>
            </a:extLst>
          </p:cNvPr>
          <p:cNvSpPr txBox="1"/>
          <p:nvPr/>
        </p:nvSpPr>
        <p:spPr>
          <a:xfrm>
            <a:off x="6553200" y="5497666"/>
            <a:ext cx="377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Vendors start to fix the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22CA-60DB-28D8-9641-C023D88DDB2C}"/>
              </a:ext>
            </a:extLst>
          </p:cNvPr>
          <p:cNvSpPr txBox="1"/>
          <p:nvPr/>
        </p:nvSpPr>
        <p:spPr>
          <a:xfrm>
            <a:off x="0" y="5528964"/>
            <a:ext cx="558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Wait until vendors fixing the vulnerability (90~180 days)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54F613-45AB-F90D-D26C-F9276E3705E0}"/>
              </a:ext>
            </a:extLst>
          </p:cNvPr>
          <p:cNvCxnSpPr>
            <a:cxnSpLocks/>
          </p:cNvCxnSpPr>
          <p:nvPr/>
        </p:nvCxnSpPr>
        <p:spPr>
          <a:xfrm flipH="1">
            <a:off x="4028942" y="3585680"/>
            <a:ext cx="356414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8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  <p:pic>
        <p:nvPicPr>
          <p:cNvPr id="2052" name="Picture 4" descr="Linux - Free logo icons">
            <a:extLst>
              <a:ext uri="{FF2B5EF4-FFF2-40B4-BE49-F238E27FC236}">
                <a16:creationId xmlns:a16="http://schemas.microsoft.com/office/drawing/2014/main" id="{FAC90954-3ADE-7D74-6FA2-D1D7840B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943" y="2479899"/>
            <a:ext cx="949101" cy="9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- Free social media icons">
            <a:extLst>
              <a:ext uri="{FF2B5EF4-FFF2-40B4-BE49-F238E27FC236}">
                <a16:creationId xmlns:a16="http://schemas.microsoft.com/office/drawing/2014/main" id="{B8D209C5-3557-F2E8-617A-C35220D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044" y="2479899"/>
            <a:ext cx="949100" cy="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c.vecteezy.com/system/resources/previews/002/...">
            <a:extLst>
              <a:ext uri="{FF2B5EF4-FFF2-40B4-BE49-F238E27FC236}">
                <a16:creationId xmlns:a16="http://schemas.microsoft.com/office/drawing/2014/main" id="{DAE66244-5EB4-13F2-3E2E-B67C5079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79" y1="26667" x2="62135" y2="16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869" y="3399206"/>
            <a:ext cx="1204175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E12DD0-347C-0166-CEC9-D0C78CAD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9847" y="3589443"/>
            <a:ext cx="853494" cy="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98A489-7511-F2F1-1D9D-0158AEFB949B}"/>
              </a:ext>
            </a:extLst>
          </p:cNvPr>
          <p:cNvCxnSpPr/>
          <p:nvPr/>
        </p:nvCxnSpPr>
        <p:spPr>
          <a:xfrm>
            <a:off x="4053546" y="3399206"/>
            <a:ext cx="357432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BE480-6E75-2F05-9EE7-6882B254F749}"/>
              </a:ext>
            </a:extLst>
          </p:cNvPr>
          <p:cNvSpPr txBox="1"/>
          <p:nvPr/>
        </p:nvSpPr>
        <p:spPr>
          <a:xfrm>
            <a:off x="6553200" y="4486522"/>
            <a:ext cx="51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Let affected vendors know about the vulnerability;</a:t>
            </a:r>
          </a:p>
          <a:p>
            <a:r>
              <a:rPr lang="en-US" dirty="0"/>
              <a:t>Where in the code it is, why it happens,</a:t>
            </a:r>
          </a:p>
          <a:p>
            <a:r>
              <a:rPr lang="en-US" dirty="0"/>
              <a:t>and preferably with “how to fix it”</a:t>
            </a:r>
          </a:p>
        </p:txBody>
      </p:sp>
      <p:pic>
        <p:nvPicPr>
          <p:cNvPr id="4098" name="Picture 2" descr="Clock - icon by Adioma">
            <a:extLst>
              <a:ext uri="{FF2B5EF4-FFF2-40B4-BE49-F238E27FC236}">
                <a16:creationId xmlns:a16="http://schemas.microsoft.com/office/drawing/2014/main" id="{4F569709-83B0-C45B-43D2-F3963C54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4346756"/>
            <a:ext cx="1098575" cy="10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7A8F6-8608-E52F-D79E-818A6BAF8418}"/>
              </a:ext>
            </a:extLst>
          </p:cNvPr>
          <p:cNvSpPr txBox="1"/>
          <p:nvPr/>
        </p:nvSpPr>
        <p:spPr>
          <a:xfrm>
            <a:off x="6553200" y="5497666"/>
            <a:ext cx="377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Vendors start to fix the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22CA-60DB-28D8-9641-C023D88DDB2C}"/>
              </a:ext>
            </a:extLst>
          </p:cNvPr>
          <p:cNvSpPr txBox="1"/>
          <p:nvPr/>
        </p:nvSpPr>
        <p:spPr>
          <a:xfrm>
            <a:off x="0" y="5528964"/>
            <a:ext cx="563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Wait until vendors fixing the vulnerability (90~180 days)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DA6B0-1052-5D51-6BFD-C6DD4D7ABE26}"/>
              </a:ext>
            </a:extLst>
          </p:cNvPr>
          <p:cNvSpPr txBox="1"/>
          <p:nvPr/>
        </p:nvSpPr>
        <p:spPr>
          <a:xfrm>
            <a:off x="6488678" y="5888089"/>
            <a:ext cx="476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The vulnerability has been fixed after 75 days..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4919A0-201A-15DF-65EC-3B2BC53ABCEB}"/>
              </a:ext>
            </a:extLst>
          </p:cNvPr>
          <p:cNvCxnSpPr>
            <a:cxnSpLocks/>
          </p:cNvCxnSpPr>
          <p:nvPr/>
        </p:nvCxnSpPr>
        <p:spPr>
          <a:xfrm flipH="1">
            <a:off x="4028942" y="3585680"/>
            <a:ext cx="356414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55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A22-2E62-46AD-BAB7-E616DE68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Disclosure is</a:t>
            </a:r>
            <a:br>
              <a:rPr lang="en-US" dirty="0"/>
            </a:br>
            <a:r>
              <a:rPr lang="en-US" dirty="0"/>
              <a:t>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93084-5DBE-783E-58E8-A9972F31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model of vulnerability discovery/disclosure/patch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F4460-D582-D6BA-ED83-A5BE6FBD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BrainStorm White Hat Hacker">
            <a:extLst>
              <a:ext uri="{FF2B5EF4-FFF2-40B4-BE49-F238E27FC236}">
                <a16:creationId xmlns:a16="http://schemas.microsoft.com/office/drawing/2014/main" id="{5F55A8D4-9845-17DF-BBB5-9C57C3F7D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256289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86221-62D2-3358-9026-10D017386EC5}"/>
              </a:ext>
            </a:extLst>
          </p:cNvPr>
          <p:cNvSpPr txBox="1"/>
          <p:nvPr/>
        </p:nvSpPr>
        <p:spPr>
          <a:xfrm>
            <a:off x="0" y="3904153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A white hat hacker finds a vulnerability</a:t>
            </a:r>
          </a:p>
        </p:txBody>
      </p:sp>
      <p:pic>
        <p:nvPicPr>
          <p:cNvPr id="2052" name="Picture 4" descr="Linux - Free logo icons">
            <a:extLst>
              <a:ext uri="{FF2B5EF4-FFF2-40B4-BE49-F238E27FC236}">
                <a16:creationId xmlns:a16="http://schemas.microsoft.com/office/drawing/2014/main" id="{FAC90954-3ADE-7D74-6FA2-D1D7840B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943" y="2479899"/>
            <a:ext cx="949101" cy="9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roid - Free social media icons">
            <a:extLst>
              <a:ext uri="{FF2B5EF4-FFF2-40B4-BE49-F238E27FC236}">
                <a16:creationId xmlns:a16="http://schemas.microsoft.com/office/drawing/2014/main" id="{B8D209C5-3557-F2E8-617A-C35220D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2044" y="2479899"/>
            <a:ext cx="949100" cy="9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tatic.vecteezy.com/system/resources/previews/002/...">
            <a:extLst>
              <a:ext uri="{FF2B5EF4-FFF2-40B4-BE49-F238E27FC236}">
                <a16:creationId xmlns:a16="http://schemas.microsoft.com/office/drawing/2014/main" id="{DAE66244-5EB4-13F2-3E2E-B67C5079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79" y1="26667" x2="62135" y2="16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7869" y="3399206"/>
            <a:ext cx="1204175" cy="12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E12DD0-347C-0166-CEC9-D0C78CAD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9847" y="3589443"/>
            <a:ext cx="853494" cy="85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98A489-7511-F2F1-1D9D-0158AEFB949B}"/>
              </a:ext>
            </a:extLst>
          </p:cNvPr>
          <p:cNvCxnSpPr/>
          <p:nvPr/>
        </p:nvCxnSpPr>
        <p:spPr>
          <a:xfrm>
            <a:off x="4053546" y="3399206"/>
            <a:ext cx="357432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BE480-6E75-2F05-9EE7-6882B254F749}"/>
              </a:ext>
            </a:extLst>
          </p:cNvPr>
          <p:cNvSpPr txBox="1"/>
          <p:nvPr/>
        </p:nvSpPr>
        <p:spPr>
          <a:xfrm>
            <a:off x="6553200" y="4486522"/>
            <a:ext cx="514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Let affected vendors know about the vulnerability;</a:t>
            </a:r>
          </a:p>
          <a:p>
            <a:r>
              <a:rPr lang="en-US" dirty="0"/>
              <a:t>Where in the code it is, why it happens,</a:t>
            </a:r>
          </a:p>
          <a:p>
            <a:r>
              <a:rPr lang="en-US" dirty="0"/>
              <a:t>and preferably with “how to fix it”</a:t>
            </a:r>
          </a:p>
        </p:txBody>
      </p:sp>
      <p:pic>
        <p:nvPicPr>
          <p:cNvPr id="4098" name="Picture 2" descr="Clock - icon by Adioma">
            <a:extLst>
              <a:ext uri="{FF2B5EF4-FFF2-40B4-BE49-F238E27FC236}">
                <a16:creationId xmlns:a16="http://schemas.microsoft.com/office/drawing/2014/main" id="{4F569709-83B0-C45B-43D2-F3963C54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273" y="4346756"/>
            <a:ext cx="1098575" cy="10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17A8F6-8608-E52F-D79E-818A6BAF8418}"/>
              </a:ext>
            </a:extLst>
          </p:cNvPr>
          <p:cNvSpPr txBox="1"/>
          <p:nvPr/>
        </p:nvSpPr>
        <p:spPr>
          <a:xfrm>
            <a:off x="6553200" y="5497666"/>
            <a:ext cx="340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Vendors start to fix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722CA-60DB-28D8-9641-C023D88DDB2C}"/>
              </a:ext>
            </a:extLst>
          </p:cNvPr>
          <p:cNvSpPr txBox="1"/>
          <p:nvPr/>
        </p:nvSpPr>
        <p:spPr>
          <a:xfrm>
            <a:off x="0" y="5528964"/>
            <a:ext cx="573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Wait until vendors fixing the vulnerability (90~180 days)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DA6B0-1052-5D51-6BFD-C6DD4D7ABE26}"/>
              </a:ext>
            </a:extLst>
          </p:cNvPr>
          <p:cNvSpPr txBox="1"/>
          <p:nvPr/>
        </p:nvSpPr>
        <p:spPr>
          <a:xfrm>
            <a:off x="6488678" y="5888089"/>
            <a:ext cx="476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The vulnerability has been fixed after 75 days..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8C629-CA74-B58D-0795-4EEAE139ED0E}"/>
              </a:ext>
            </a:extLst>
          </p:cNvPr>
          <p:cNvSpPr txBox="1"/>
          <p:nvPr/>
        </p:nvSpPr>
        <p:spPr>
          <a:xfrm>
            <a:off x="-3879" y="6156255"/>
            <a:ext cx="717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The hacker publishes their work (paper, presentation, open-source, etc.)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340430-FFBE-9CD0-38BE-18F941FEDD57}"/>
              </a:ext>
            </a:extLst>
          </p:cNvPr>
          <p:cNvCxnSpPr>
            <a:cxnSpLocks/>
          </p:cNvCxnSpPr>
          <p:nvPr/>
        </p:nvCxnSpPr>
        <p:spPr>
          <a:xfrm flipH="1">
            <a:off x="4028942" y="3585680"/>
            <a:ext cx="356414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77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9748-A397-B9C8-7C25-D5A79E26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-&gt; Patch -&gt; CVE -&gt;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25B3-E49C-326B-DF82-8B4F7885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Patch Cycles</a:t>
            </a:r>
          </a:p>
          <a:p>
            <a:pPr lvl="1"/>
            <a:r>
              <a:rPr lang="en-US" dirty="0"/>
              <a:t>Vendor gets a secret report from researchers/hackers/developers/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Vendor fixes it, and release a patch</a:t>
            </a:r>
          </a:p>
          <a:p>
            <a:pPr lvl="1"/>
            <a:r>
              <a:rPr lang="en-US" dirty="0"/>
              <a:t>At the same time, archive the vulnerability in the CVE database</a:t>
            </a:r>
          </a:p>
          <a:p>
            <a:pPr lvl="1"/>
            <a:r>
              <a:rPr lang="en-US" dirty="0"/>
              <a:t>Users are running updates to be immune to the vulnerability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5AF3-FC65-032D-0ADC-C9B19EE5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898073-BC5A-7E7B-F120-12DC16734B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80659"/>
            <a:ext cx="7772400" cy="28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9748-A397-B9C8-7C25-D5A79E26D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-&gt; Patch -&gt; CVE -&gt;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25B3-E49C-326B-DF82-8B4F7885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Patch Cycles</a:t>
            </a:r>
          </a:p>
          <a:p>
            <a:pPr lvl="1"/>
            <a:r>
              <a:rPr lang="en-US" dirty="0"/>
              <a:t>Vendor gets a secret report from researchers/hackers/developers/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Vendor fixes it, and release a patch</a:t>
            </a:r>
          </a:p>
          <a:p>
            <a:pPr lvl="1"/>
            <a:r>
              <a:rPr lang="en-US" dirty="0"/>
              <a:t>At the same time, archive the vulnerability in the CVE database</a:t>
            </a:r>
          </a:p>
          <a:p>
            <a:pPr lvl="1"/>
            <a:r>
              <a:rPr lang="en-US" dirty="0"/>
              <a:t>Users are running updates to be immune to the vulnerability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5AF3-FC65-032D-0ADC-C9B19EE5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898073-BC5A-7E7B-F120-12DC16734B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80659"/>
            <a:ext cx="7772400" cy="284081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C4A97A-FA1A-6ACA-472D-E98FE05AEA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966" y="2977341"/>
            <a:ext cx="7772400" cy="37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9529-EB2C-85AB-5B57-E9DC439E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A57B-3032-314D-6953-74582F4C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tools to detect/prevent software vulnerabilities</a:t>
            </a:r>
          </a:p>
          <a:p>
            <a:endParaRPr lang="en-US" dirty="0"/>
          </a:p>
          <a:p>
            <a:r>
              <a:rPr lang="en-US" dirty="0"/>
              <a:t>How to disclose software vulnerabilities</a:t>
            </a:r>
          </a:p>
          <a:p>
            <a:pPr lvl="1"/>
            <a:r>
              <a:rPr lang="en-US" dirty="0"/>
              <a:t>Responsible disclosure of security vulnerabilities</a:t>
            </a:r>
          </a:p>
          <a:p>
            <a:pPr lvl="1"/>
            <a:r>
              <a:rPr lang="en-US" dirty="0"/>
              <a:t>Bug Bounty Program</a:t>
            </a:r>
          </a:p>
          <a:p>
            <a:pPr lvl="1"/>
            <a:r>
              <a:rPr lang="en-US" dirty="0"/>
              <a:t>Competitions (Pwn2Own)</a:t>
            </a:r>
          </a:p>
          <a:p>
            <a:pPr lvl="1"/>
            <a:endParaRPr lang="en-US" dirty="0"/>
          </a:p>
          <a:p>
            <a:r>
              <a:rPr lang="en-US" dirty="0"/>
              <a:t>Cyberweapons and possible attack scenarios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85C11-2D03-106A-F8D5-2F651E3D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7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ACCD8-7C2A-4046-FAC4-510C49A7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Vulnerability 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63CDD-113C-8FBD-57FB-D2DDC09FC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Zero-day vulnerabilities are dangerous</a:t>
            </a:r>
          </a:p>
          <a:p>
            <a:pPr lvl="1"/>
            <a:r>
              <a:rPr lang="en-US" dirty="0"/>
              <a:t>0-day vulns: vulnerabilities that do not have any patch yet</a:t>
            </a:r>
          </a:p>
          <a:p>
            <a:pPr lvl="1"/>
            <a:r>
              <a:rPr lang="en-US" dirty="0"/>
              <a:t>i.e., nobody other than who just discover the vulnerability knows about it</a:t>
            </a:r>
          </a:p>
          <a:p>
            <a:pPr lvl="1"/>
            <a:endParaRPr lang="en-US" dirty="0"/>
          </a:p>
          <a:p>
            <a:r>
              <a:rPr lang="en-US" dirty="0"/>
              <a:t>But we need to report/disclose vulnerabilities</a:t>
            </a:r>
          </a:p>
          <a:p>
            <a:pPr lvl="1"/>
            <a:r>
              <a:rPr lang="en-US" dirty="0"/>
              <a:t>For vendors to release software patches to fix them</a:t>
            </a:r>
          </a:p>
          <a:p>
            <a:pPr lvl="1"/>
            <a:r>
              <a:rPr lang="en-US" dirty="0"/>
              <a:t>For users to update them</a:t>
            </a:r>
          </a:p>
          <a:p>
            <a:pPr lvl="1"/>
            <a:endParaRPr lang="en-US" dirty="0"/>
          </a:p>
          <a:p>
            <a:r>
              <a:rPr lang="en-US" dirty="0"/>
              <a:t>Most importantly, we need to reduce the number of victims of the vulnerability disclosure</a:t>
            </a:r>
          </a:p>
          <a:p>
            <a:pPr lvl="1"/>
            <a:r>
              <a:rPr lang="en-US" dirty="0"/>
              <a:t>User software update takes time (do you update Windows right away on Tuesday??)</a:t>
            </a:r>
          </a:p>
          <a:p>
            <a:pPr lvl="1"/>
            <a:r>
              <a:rPr lang="en-US" dirty="0"/>
              <a:t>90~180 days are norm in these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F93E7-A2F1-B264-A416-4C4E388B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0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429E-34BF-D534-D662-19C45D95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Report Vulnerabilities?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90AB0-07BC-E884-5950-1B54DF297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 to vendor directly</a:t>
            </a:r>
          </a:p>
          <a:p>
            <a:endParaRPr lang="en-US" dirty="0"/>
          </a:p>
          <a:p>
            <a:r>
              <a:rPr lang="en-US" dirty="0"/>
              <a:t>In old days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82DE8-FD54-32C3-777F-B4A8EBA8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2" descr="BrainStorm White Hat Hacker">
            <a:extLst>
              <a:ext uri="{FF2B5EF4-FFF2-40B4-BE49-F238E27FC236}">
                <a16:creationId xmlns:a16="http://schemas.microsoft.com/office/drawing/2014/main" id="{AE16D5F5-B355-9A2D-307E-AC4FEE1BE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5115" y="5060335"/>
            <a:ext cx="1169285" cy="120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C8DDE17E-9E4E-87C1-EF2D-4F96A4AA76B9}"/>
              </a:ext>
            </a:extLst>
          </p:cNvPr>
          <p:cNvSpPr/>
          <p:nvPr/>
        </p:nvSpPr>
        <p:spPr>
          <a:xfrm>
            <a:off x="-24948" y="3258355"/>
            <a:ext cx="4443211" cy="2342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Hey, I found a vuln in your product.</a:t>
            </a:r>
          </a:p>
          <a:p>
            <a:pPr algn="ctr"/>
            <a:r>
              <a:rPr lang="en-US" dirty="0"/>
              <a:t>Here’s the detail and way to fix it, so please do so!</a:t>
            </a:r>
          </a:p>
          <a:p>
            <a:pPr algn="ctr"/>
            <a:r>
              <a:rPr lang="en-US" dirty="0"/>
              <a:t>It’s free, just leaving my id, ‘blue9057’ for the credit.</a:t>
            </a:r>
          </a:p>
        </p:txBody>
      </p:sp>
      <p:pic>
        <p:nvPicPr>
          <p:cNvPr id="14338" name="Picture 2" descr="Corporation - Free business icons">
            <a:extLst>
              <a:ext uri="{FF2B5EF4-FFF2-40B4-BE49-F238E27FC236}">
                <a16:creationId xmlns:a16="http://schemas.microsoft.com/office/drawing/2014/main" id="{CAE261F0-E352-7278-A3E7-5CD95E6C4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3739" y="4601944"/>
            <a:ext cx="1619865" cy="16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45759719-8DE0-F753-F564-11B0475788A5}"/>
              </a:ext>
            </a:extLst>
          </p:cNvPr>
          <p:cNvSpPr/>
          <p:nvPr/>
        </p:nvSpPr>
        <p:spPr>
          <a:xfrm>
            <a:off x="5245994" y="2169358"/>
            <a:ext cx="4443211" cy="23428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What..the</a:t>
            </a:r>
            <a:r>
              <a:rPr lang="en-US" dirty="0"/>
              <a:t>…</a:t>
            </a:r>
          </a:p>
          <a:p>
            <a:pPr algn="ctr"/>
            <a:r>
              <a:rPr lang="en-US" dirty="0"/>
              <a:t>Hackers are bad. Criminals!</a:t>
            </a:r>
          </a:p>
          <a:p>
            <a:pPr algn="ctr"/>
            <a:r>
              <a:rPr lang="en-US" dirty="0"/>
              <a:t>Let’s call the police!!</a:t>
            </a:r>
          </a:p>
        </p:txBody>
      </p:sp>
      <p:pic>
        <p:nvPicPr>
          <p:cNvPr id="14340" name="Picture 4" descr="Federal Bureau of Investigation - Wikipedia">
            <a:extLst>
              <a:ext uri="{FF2B5EF4-FFF2-40B4-BE49-F238E27FC236}">
                <a16:creationId xmlns:a16="http://schemas.microsoft.com/office/drawing/2014/main" id="{1607869C-E3B0-8E90-E0FD-569C9116E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599" y="1244407"/>
            <a:ext cx="1708870" cy="176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ited States Court of Appeals for the Federal Circuit - Wikipedia">
            <a:extLst>
              <a:ext uri="{FF2B5EF4-FFF2-40B4-BE49-F238E27FC236}">
                <a16:creationId xmlns:a16="http://schemas.microsoft.com/office/drawing/2014/main" id="{71EB92D3-3EF4-8CAF-E772-ED8B82CD5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3604" y="1270077"/>
            <a:ext cx="1708870" cy="170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1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02C8-0C64-423D-B0F7-4B193672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2B90E-EDF3-9991-D11E-E4E103F4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DMCA (Digital Millennium Copyright Act)</a:t>
            </a:r>
          </a:p>
          <a:p>
            <a:pPr lvl="1"/>
            <a:r>
              <a:rPr lang="en-US" dirty="0"/>
              <a:t>Enacted since 1998</a:t>
            </a:r>
          </a:p>
          <a:p>
            <a:pPr lvl="1"/>
            <a:endParaRPr lang="en-US" dirty="0"/>
          </a:p>
          <a:p>
            <a:r>
              <a:rPr lang="en-US" dirty="0"/>
              <a:t>Section 1201 of DMCA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Reverse engineering / hacking is prohibited by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79E3-0C53-4F0F-4744-F9935478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C65EE6B-F574-B30D-6218-A57E4AA9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3666734"/>
            <a:ext cx="6883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3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2526-DF12-5B4C-CF06-A0447171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vs </a:t>
            </a:r>
            <a:r>
              <a:rPr lang="en-US" dirty="0" err="1"/>
              <a:t>Hotz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28A6F-622A-0778-C237-14337F2E5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410" y="1825625"/>
            <a:ext cx="10515600" cy="4351338"/>
          </a:xfrm>
        </p:spPr>
        <p:txBody>
          <a:bodyPr/>
          <a:lstStyle/>
          <a:p>
            <a:r>
              <a:rPr lang="en-US" dirty="0" err="1"/>
              <a:t>Geohot</a:t>
            </a:r>
            <a:r>
              <a:rPr lang="en-US" dirty="0"/>
              <a:t> and others hacked Sony </a:t>
            </a:r>
            <a:r>
              <a:rPr lang="en-US" dirty="0" err="1"/>
              <a:t>Playstation</a:t>
            </a:r>
            <a:r>
              <a:rPr lang="en-US" dirty="0"/>
              <a:t> 3</a:t>
            </a:r>
          </a:p>
          <a:p>
            <a:pPr lvl="1"/>
            <a:r>
              <a:rPr lang="en-US" dirty="0"/>
              <a:t>A complete jailbreak </a:t>
            </a:r>
          </a:p>
          <a:p>
            <a:pPr lvl="1"/>
            <a:r>
              <a:rPr lang="en-US" dirty="0"/>
              <a:t>Let users install any OS/apps, do whatever with PS3</a:t>
            </a:r>
          </a:p>
          <a:p>
            <a:pPr lvl="1"/>
            <a:r>
              <a:rPr lang="en-US" dirty="0"/>
              <a:t>Leaked a private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A085-7CFE-479E-E493-918B4D66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E3295-77F6-3464-DF68-BA5AFB5C89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77592"/>
            <a:ext cx="6096000" cy="3780407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35FE23C-D11F-E47D-501F-0C0CDDC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906" y="1320464"/>
            <a:ext cx="3125094" cy="1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91C0A7-A501-7334-CA66-25FB415A3B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41" y="5296075"/>
            <a:ext cx="5447763" cy="14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5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327C-30FB-6B85-BFD6-62EBDACD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FDE8-D781-DD9F-B307-3C393DBB8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do illegal stuff with computers</a:t>
            </a:r>
          </a:p>
          <a:p>
            <a:pPr lvl="1"/>
            <a:r>
              <a:rPr lang="en-US" dirty="0"/>
              <a:t>Even if you have a good will, you could get punished by jurisdiction</a:t>
            </a:r>
          </a:p>
          <a:p>
            <a:pPr lvl="1"/>
            <a:r>
              <a:rPr lang="en-US" dirty="0"/>
              <a:t>Releasing private key to public -&gt; BAD</a:t>
            </a:r>
          </a:p>
          <a:p>
            <a:pPr lvl="1"/>
            <a:r>
              <a:rPr lang="en-US" dirty="0"/>
              <a:t>Release the exploit without having patch, let other users pirate apps</a:t>
            </a:r>
          </a:p>
          <a:p>
            <a:pPr lvl="2"/>
            <a:r>
              <a:rPr lang="en-US" dirty="0"/>
              <a:t>Yes, it is a crime</a:t>
            </a:r>
          </a:p>
          <a:p>
            <a:pPr lvl="1"/>
            <a:endParaRPr lang="en-US" dirty="0"/>
          </a:p>
          <a:p>
            <a:r>
              <a:rPr lang="en-US" dirty="0"/>
              <a:t>But DMCA could be too harsh to the security community</a:t>
            </a:r>
          </a:p>
          <a:p>
            <a:pPr lvl="1"/>
            <a:r>
              <a:rPr lang="en-US" dirty="0"/>
              <a:t>Reverse engineering the device that you own</a:t>
            </a:r>
          </a:p>
          <a:p>
            <a:pPr lvl="1"/>
            <a:r>
              <a:rPr lang="en-US" dirty="0"/>
              <a:t>Hack the device that you own, not harm any others</a:t>
            </a:r>
          </a:p>
          <a:p>
            <a:pPr lvl="1"/>
            <a:r>
              <a:rPr lang="en-US" dirty="0"/>
              <a:t>Attack the ‘test’ user account that you have created</a:t>
            </a:r>
          </a:p>
          <a:p>
            <a:pPr lvl="1"/>
            <a:r>
              <a:rPr lang="en-US" dirty="0"/>
              <a:t>All such could be punished by DMCA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BBE6-3ED2-0AC5-CC70-DE8A7B2E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78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327C-30FB-6B85-BFD6-62EBDACD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FDE8-D781-DD9F-B307-3C393DBB8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do illegal stuff with computers</a:t>
            </a:r>
          </a:p>
          <a:p>
            <a:pPr lvl="1"/>
            <a:r>
              <a:rPr lang="en-US" dirty="0"/>
              <a:t>Even if you have a good will, you could get punished by jurisdiction</a:t>
            </a:r>
          </a:p>
          <a:p>
            <a:pPr lvl="1"/>
            <a:r>
              <a:rPr lang="en-US" dirty="0"/>
              <a:t>Releasing private key to public -&gt; BAD</a:t>
            </a:r>
          </a:p>
          <a:p>
            <a:pPr lvl="1"/>
            <a:r>
              <a:rPr lang="en-US" dirty="0"/>
              <a:t>Release the exploit without having patch, let other users pirate apps</a:t>
            </a:r>
          </a:p>
          <a:p>
            <a:pPr lvl="2"/>
            <a:r>
              <a:rPr lang="en-US" dirty="0"/>
              <a:t>Yes, it is a crime</a:t>
            </a:r>
          </a:p>
          <a:p>
            <a:pPr lvl="1"/>
            <a:endParaRPr lang="en-US" dirty="0"/>
          </a:p>
          <a:p>
            <a:r>
              <a:rPr lang="en-US" dirty="0"/>
              <a:t>But DMCA could be too harsh to the security community</a:t>
            </a:r>
          </a:p>
          <a:p>
            <a:pPr lvl="1"/>
            <a:r>
              <a:rPr lang="en-US" dirty="0"/>
              <a:t>Reverse engineering the device that you own</a:t>
            </a:r>
          </a:p>
          <a:p>
            <a:pPr lvl="1"/>
            <a:r>
              <a:rPr lang="en-US" dirty="0"/>
              <a:t>Hack the device that you own, not harm any others</a:t>
            </a:r>
          </a:p>
          <a:p>
            <a:pPr lvl="1"/>
            <a:r>
              <a:rPr lang="en-US" dirty="0"/>
              <a:t>Attack the ‘test’ user account that you have created</a:t>
            </a:r>
          </a:p>
          <a:p>
            <a:pPr lvl="1"/>
            <a:r>
              <a:rPr lang="en-US" dirty="0"/>
              <a:t>All such could be punished by DMCA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BBE6-3ED2-0AC5-CC70-DE8A7B2E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DADAB-9B0D-191E-2CAE-68E53B89E0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650" y="1308100"/>
            <a:ext cx="7772400" cy="39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3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327C-30FB-6B85-BFD6-62EBDACD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FDE8-D781-DD9F-B307-3C393DBB8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Don’t do illegal stuff with computers</a:t>
            </a:r>
          </a:p>
          <a:p>
            <a:pPr lvl="1"/>
            <a:r>
              <a:rPr lang="en-US" dirty="0"/>
              <a:t>Even if you have a good will, you could get punished by jurisdiction</a:t>
            </a:r>
          </a:p>
          <a:p>
            <a:pPr lvl="1"/>
            <a:r>
              <a:rPr lang="en-US" dirty="0"/>
              <a:t>Releasing private key to public -&gt; BAD</a:t>
            </a:r>
          </a:p>
          <a:p>
            <a:pPr lvl="1"/>
            <a:r>
              <a:rPr lang="en-US" dirty="0"/>
              <a:t>Release the exploit without having patch, let other users pirate apps</a:t>
            </a:r>
          </a:p>
          <a:p>
            <a:pPr lvl="2"/>
            <a:r>
              <a:rPr lang="en-US" dirty="0"/>
              <a:t>Yes, it is a crime</a:t>
            </a:r>
          </a:p>
          <a:p>
            <a:pPr lvl="1"/>
            <a:endParaRPr lang="en-US" dirty="0"/>
          </a:p>
          <a:p>
            <a:r>
              <a:rPr lang="en-US" dirty="0"/>
              <a:t>But DMCA could be too harsh to the security community</a:t>
            </a:r>
          </a:p>
          <a:p>
            <a:pPr lvl="1"/>
            <a:r>
              <a:rPr lang="en-US" dirty="0"/>
              <a:t>Reverse engineering the device that you own</a:t>
            </a:r>
          </a:p>
          <a:p>
            <a:pPr lvl="1"/>
            <a:r>
              <a:rPr lang="en-US" dirty="0"/>
              <a:t>Hack the device that you own, not harm any others</a:t>
            </a:r>
          </a:p>
          <a:p>
            <a:pPr lvl="1"/>
            <a:r>
              <a:rPr lang="en-US" dirty="0"/>
              <a:t>Attack the ‘test’ user account that you have created</a:t>
            </a:r>
          </a:p>
          <a:p>
            <a:pPr lvl="1"/>
            <a:r>
              <a:rPr lang="en-US" dirty="0"/>
              <a:t>All such could be punished by DMCA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BBE6-3ED2-0AC5-CC70-DE8A7B2E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DADAB-9B0D-191E-2CAE-68E53B89E0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650" y="1308100"/>
            <a:ext cx="7772400" cy="392735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BC6841-DE4B-1DAB-B09A-CF2C9246BA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212784"/>
            <a:ext cx="7772400" cy="3662283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E425B1-5874-14AE-31ED-8A34B8D9E8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248" y="3819245"/>
            <a:ext cx="7772400" cy="30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9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EAA0-24E4-49F1-E808-A3E059C0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How Can We Protect Ourselves from Lawsuit?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86EE-6C4C-3006-98F1-EDAF83397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Coordinated Vulnerability Disclosure</a:t>
            </a:r>
          </a:p>
          <a:p>
            <a:endParaRPr lang="en-US" dirty="0"/>
          </a:p>
          <a:p>
            <a:r>
              <a:rPr lang="en-US" dirty="0"/>
              <a:t>There are companies that helps communication between</a:t>
            </a:r>
          </a:p>
          <a:p>
            <a:pPr lvl="1"/>
            <a:r>
              <a:rPr lang="en-US" dirty="0"/>
              <a:t>Hackers and vendors</a:t>
            </a:r>
          </a:p>
          <a:p>
            <a:pPr lvl="1"/>
            <a:r>
              <a:rPr lang="en-US" dirty="0"/>
              <a:t>The company offers full protection to the hackers</a:t>
            </a:r>
          </a:p>
          <a:p>
            <a:pPr lvl="2"/>
            <a:r>
              <a:rPr lang="en-US" dirty="0"/>
              <a:t>Anonymity of the submission, no lawsuit from the vendor, etc.</a:t>
            </a:r>
          </a:p>
          <a:p>
            <a:pPr lvl="1"/>
            <a:r>
              <a:rPr lang="en-US" dirty="0"/>
              <a:t>The company helps the vendor to fix the issue</a:t>
            </a:r>
          </a:p>
          <a:p>
            <a:pPr lvl="1"/>
            <a:r>
              <a:rPr lang="en-US" dirty="0"/>
              <a:t>The company gets compensation from the vendor</a:t>
            </a:r>
          </a:p>
          <a:p>
            <a:pPr lvl="2"/>
            <a:r>
              <a:rPr lang="en-US" dirty="0"/>
              <a:t>Pays back the hacker</a:t>
            </a:r>
          </a:p>
          <a:p>
            <a:pPr lvl="2"/>
            <a:endParaRPr lang="en-US" dirty="0"/>
          </a:p>
          <a:p>
            <a:r>
              <a:rPr lang="en-US" dirty="0"/>
              <a:t>No lawsuit, hacker gets $$$, vendor fixes vuln, all good!</a:t>
            </a:r>
          </a:p>
          <a:p>
            <a:pPr lvl="1"/>
            <a:r>
              <a:rPr lang="en-US" dirty="0"/>
              <a:t>How such a company earns $$$? Is the company blackmails the vendor? I don’t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46B1A-2205-4BE7-DC52-B0C1DBED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6388" name="Picture 4" descr="Bug bounty platform ZDI awarded $25m to researchers over the past 15 years  | ZDNET">
            <a:extLst>
              <a:ext uri="{FF2B5EF4-FFF2-40B4-BE49-F238E27FC236}">
                <a16:creationId xmlns:a16="http://schemas.microsoft.com/office/drawing/2014/main" id="{F61C4FDF-8BEA-BA0A-17FE-99FE3D47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9930" y="2643389"/>
            <a:ext cx="2213870" cy="221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5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FD44-66C9-831B-B317-3BE63ECD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ZDI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F637B-578B-F441-66D7-8A6F4863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~6 month to be get public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9144D-D320-2695-F6F5-5E637EE9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29C39DE-3EF7-54D2-0837-C6B356AA57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951" y="-19882"/>
            <a:ext cx="5185893" cy="272533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9D52860-0EA5-3C53-536A-3143FE1624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3199804"/>
            <a:ext cx="7772400" cy="365819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BDBA268-A6E1-8EE7-DE28-F95DAA2117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634" y="3199804"/>
            <a:ext cx="7772400" cy="12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698B-3465-9321-B768-4419AA97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Pwn2Own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55CE6-7EB4-37E7-CFC8-34E79771F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ZDI also offers a hacking competition that targets real programs</a:t>
            </a:r>
          </a:p>
          <a:p>
            <a:pPr lvl="1"/>
            <a:r>
              <a:rPr lang="en-US" dirty="0"/>
              <a:t>VMM: VirtualBox, VMWare, Hyper-V</a:t>
            </a:r>
          </a:p>
          <a:p>
            <a:pPr lvl="1"/>
            <a:r>
              <a:rPr lang="en-US" dirty="0"/>
              <a:t>Web browser: Chrome, Edge, Safari, Firefox</a:t>
            </a:r>
          </a:p>
          <a:p>
            <a:pPr lvl="1"/>
            <a:r>
              <a:rPr lang="en-US" dirty="0"/>
              <a:t>Documents processor: MS Office and Adobe PDF</a:t>
            </a:r>
          </a:p>
          <a:p>
            <a:pPr lvl="1"/>
            <a:r>
              <a:rPr lang="en-US" dirty="0"/>
              <a:t>Many other categories, cellphone modems, etc.</a:t>
            </a:r>
          </a:p>
          <a:p>
            <a:pPr lvl="1"/>
            <a:endParaRPr lang="en-US" dirty="0"/>
          </a:p>
          <a:p>
            <a:r>
              <a:rPr lang="en-US" dirty="0"/>
              <a:t>All discovered vulnerabilities will be reported to </a:t>
            </a:r>
          </a:p>
          <a:p>
            <a:pPr lvl="1"/>
            <a:r>
              <a:rPr lang="en-US" dirty="0"/>
              <a:t>Vendors via ZDI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D245B-03AC-282B-54D8-DC7B460F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49FBC2-FEA9-BC52-CC5F-44B2309C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206" y="4592338"/>
            <a:ext cx="4026794" cy="226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20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D30DD-7E5C-F8C9-C47A-70AD32CA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Vulnerabilities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EBFA-E858-DCA7-08FB-4E2E29BC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software is complex</a:t>
            </a:r>
          </a:p>
          <a:p>
            <a:pPr lvl="1"/>
            <a:r>
              <a:rPr lang="en-US" dirty="0"/>
              <a:t>34M+ lines of code in Google Chrome</a:t>
            </a:r>
          </a:p>
          <a:p>
            <a:pPr lvl="1"/>
            <a:r>
              <a:rPr lang="en-US" dirty="0"/>
              <a:t>27M+ lines of code in Linux Kernel</a:t>
            </a:r>
          </a:p>
          <a:p>
            <a:pPr lvl="1"/>
            <a:r>
              <a:rPr lang="en-US" dirty="0"/>
              <a:t>25M+ lines of code in Android</a:t>
            </a:r>
          </a:p>
          <a:p>
            <a:endParaRPr lang="en-US" dirty="0"/>
          </a:p>
          <a:p>
            <a:r>
              <a:rPr lang="en-US" dirty="0"/>
              <a:t>Mistake happens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8ACB-E41B-0E76-5472-88FAA419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6" descr="Blue screen of death - Wikipedia">
            <a:extLst>
              <a:ext uri="{FF2B5EF4-FFF2-40B4-BE49-F238E27FC236}">
                <a16:creationId xmlns:a16="http://schemas.microsoft.com/office/drawing/2014/main" id="{69821417-DE44-D80B-7B4A-61E7CC124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928" y="4639284"/>
            <a:ext cx="3269064" cy="183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mium Photo | Hacker code running down a computer screen terminal 3d  rendering">
            <a:extLst>
              <a:ext uri="{FF2B5EF4-FFF2-40B4-BE49-F238E27FC236}">
                <a16:creationId xmlns:a16="http://schemas.microsoft.com/office/drawing/2014/main" id="{9F3C0FC9-ADAB-D1F5-7521-259DF856B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690152"/>
            <a:ext cx="3178634" cy="178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acker - Free security icons">
            <a:extLst>
              <a:ext uri="{FF2B5EF4-FFF2-40B4-BE49-F238E27FC236}">
                <a16:creationId xmlns:a16="http://schemas.microsoft.com/office/drawing/2014/main" id="{4E39ACA2-98FE-FEE8-71D9-79B1C2B19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316" y="1879482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3 Important Cases of Building Collapse Due to Poor Construction Management  - The Constructor">
            <a:extLst>
              <a:ext uri="{FF2B5EF4-FFF2-40B4-BE49-F238E27FC236}">
                <a16:creationId xmlns:a16="http://schemas.microsoft.com/office/drawing/2014/main" id="{442867AC-A5D1-2B96-F566-99FF2A9B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047" y="2501973"/>
            <a:ext cx="4761737" cy="34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43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EF94-EC82-3415-3ED1-82BC829B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to the Vendor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0386-739A-B197-2C7D-E2B4D994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Nowadays, many software vendors offer a ‘bug bounty’ program</a:t>
            </a:r>
          </a:p>
          <a:p>
            <a:r>
              <a:rPr lang="en-US" dirty="0"/>
              <a:t>Meta: </a:t>
            </a:r>
            <a:r>
              <a:rPr lang="en-US" dirty="0">
                <a:hlinkClick r:id="rId2"/>
              </a:rPr>
              <a:t>https://m.facebook.com/whitehat/info/</a:t>
            </a:r>
            <a:endParaRPr lang="en-US" dirty="0"/>
          </a:p>
          <a:p>
            <a:r>
              <a:rPr lang="en-US" dirty="0"/>
              <a:t>Alphabet (Google): </a:t>
            </a:r>
            <a:r>
              <a:rPr lang="en-US" dirty="0">
                <a:hlinkClick r:id="rId3"/>
              </a:rPr>
              <a:t>https://bughunters.google.com/about/rules/6625378258649088/google-and-alphabet-vulnerability-reward-program-vrp-rules</a:t>
            </a:r>
            <a:endParaRPr lang="en-US" dirty="0"/>
          </a:p>
          <a:p>
            <a:r>
              <a:rPr lang="en-US" dirty="0"/>
              <a:t>Apple: </a:t>
            </a:r>
            <a:r>
              <a:rPr lang="en-US" dirty="0">
                <a:hlinkClick r:id="rId4"/>
              </a:rPr>
              <a:t>https://security.apple.com/bounty/</a:t>
            </a:r>
            <a:endParaRPr lang="en-US" dirty="0"/>
          </a:p>
          <a:p>
            <a:r>
              <a:rPr lang="en-US" dirty="0"/>
              <a:t>MS: </a:t>
            </a:r>
            <a:r>
              <a:rPr lang="en-US" dirty="0">
                <a:hlinkClick r:id="rId5"/>
              </a:rPr>
              <a:t>https://www.microsoft.com/en-us/msrc/bounty</a:t>
            </a:r>
            <a:endParaRPr lang="en-US" dirty="0"/>
          </a:p>
          <a:p>
            <a:r>
              <a:rPr lang="en-US" dirty="0"/>
              <a:t>Discord: </a:t>
            </a:r>
            <a:r>
              <a:rPr lang="en-US" dirty="0">
                <a:hlinkClick r:id="rId6"/>
              </a:rPr>
              <a:t>https://discord.com/security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BA590-AA40-400C-D344-23B8A662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A picture containing text, person, electronics, hand&#10;&#10;Description automatically generated">
            <a:extLst>
              <a:ext uri="{FF2B5EF4-FFF2-40B4-BE49-F238E27FC236}">
                <a16:creationId xmlns:a16="http://schemas.microsoft.com/office/drawing/2014/main" id="{34E65C2E-0215-5FE5-96AC-F8B5A4429EE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58" y="4486696"/>
            <a:ext cx="3266941" cy="2371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D170A-2249-7FCC-022C-9DA59F9ED98F}"/>
              </a:ext>
            </a:extLst>
          </p:cNvPr>
          <p:cNvSpPr txBox="1"/>
          <p:nvPr/>
        </p:nvSpPr>
        <p:spPr>
          <a:xfrm>
            <a:off x="751210" y="5897325"/>
            <a:ext cx="671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Bounty range? Could be from $50 to $250,000, depending on severity</a:t>
            </a:r>
          </a:p>
        </p:txBody>
      </p:sp>
    </p:spTree>
    <p:extLst>
      <p:ext uri="{BB962C8B-B14F-4D97-AF65-F5344CB8AC3E}">
        <p14:creationId xmlns:p14="http://schemas.microsoft.com/office/powerpoint/2010/main" val="4269564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178F-02D1-6E4F-A850-11717F34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Bug Bounty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6E9F2-D11C-F47D-4A26-61CC5E220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3355" cy="4351338"/>
          </a:xfrm>
        </p:spPr>
        <p:txBody>
          <a:bodyPr/>
          <a:lstStyle/>
          <a:p>
            <a:r>
              <a:rPr lang="en-US" dirty="0"/>
              <a:t>Hacker One</a:t>
            </a:r>
          </a:p>
          <a:p>
            <a:pPr lvl="1"/>
            <a:r>
              <a:rPr lang="en-US" dirty="0">
                <a:hlinkClick r:id="rId2"/>
              </a:rPr>
              <a:t>https://hackerone.com/bug-bounty-programs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4DCA1-96E2-0222-2BF9-6467D621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9F7C1C-31B0-AE54-4981-93148E72B4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216" y="1690688"/>
            <a:ext cx="5381679" cy="45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79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D23F-9CE1-53BE-E45A-3905BF11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4C43-FB05-BB9C-AA4C-1C03B8147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Zerodium</a:t>
            </a:r>
            <a:endParaRPr lang="en-US" dirty="0"/>
          </a:p>
          <a:p>
            <a:pPr lvl="1"/>
            <a:r>
              <a:rPr lang="en-US" dirty="0"/>
              <a:t>Big bounties, how big?</a:t>
            </a:r>
          </a:p>
          <a:p>
            <a:pPr lvl="1"/>
            <a:endParaRPr lang="en-US" dirty="0"/>
          </a:p>
          <a:p>
            <a:r>
              <a:rPr lang="en-US" dirty="0"/>
              <a:t>A leading exploit acquisition platform</a:t>
            </a:r>
          </a:p>
          <a:p>
            <a:pPr lvl="1"/>
            <a:r>
              <a:rPr lang="en-US" dirty="0"/>
              <a:t>What are advanced zero-day research?</a:t>
            </a:r>
          </a:p>
          <a:p>
            <a:pPr lvl="1"/>
            <a:r>
              <a:rPr lang="en-US" dirty="0"/>
              <a:t>What are cybersecurity capabilities?</a:t>
            </a:r>
          </a:p>
          <a:p>
            <a:pPr lvl="1"/>
            <a:r>
              <a:rPr lang="en-US" dirty="0" err="1"/>
              <a:t>Zerodium</a:t>
            </a:r>
            <a:r>
              <a:rPr lang="en-US" dirty="0"/>
              <a:t> is for them…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C7BE7-D03D-537E-1DDE-D7F14A5B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3D9C5B7-BB12-BE4F-8927-7840321773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108" y="2678806"/>
            <a:ext cx="4291891" cy="41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67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DED9-FB39-DA36-3284-4BA6D28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Zerodium</a:t>
            </a:r>
            <a:r>
              <a:rPr lang="en-US" dirty="0"/>
              <a:t> Payouts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1A9D-2610-7F21-4C4F-3B06F450D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$2.5M: Android 0-click</a:t>
            </a:r>
          </a:p>
          <a:p>
            <a:r>
              <a:rPr lang="en-US" dirty="0"/>
              <a:t>$2M: iPhone 0-click</a:t>
            </a:r>
          </a:p>
          <a:p>
            <a:r>
              <a:rPr lang="en-US" dirty="0"/>
              <a:t>$1.5M: iMessage 0-click</a:t>
            </a:r>
          </a:p>
          <a:p>
            <a:r>
              <a:rPr lang="en-US" dirty="0"/>
              <a:t>$1.5M: WhatsApp 0-click</a:t>
            </a:r>
          </a:p>
          <a:p>
            <a:r>
              <a:rPr lang="en-US" dirty="0"/>
              <a:t>$1M: </a:t>
            </a:r>
            <a:r>
              <a:rPr lang="en-US" dirty="0" err="1"/>
              <a:t>WhatsAPP</a:t>
            </a:r>
            <a:r>
              <a:rPr lang="en-US" dirty="0"/>
              <a:t>/SMS…</a:t>
            </a:r>
          </a:p>
          <a:p>
            <a:endParaRPr lang="en-US" dirty="0"/>
          </a:p>
          <a:p>
            <a:r>
              <a:rPr lang="en-US" dirty="0"/>
              <a:t>0-click</a:t>
            </a:r>
          </a:p>
          <a:p>
            <a:r>
              <a:rPr lang="en-US" sz="1800" dirty="0"/>
              <a:t>No user’s interaction is required for the</a:t>
            </a:r>
          </a:p>
          <a:p>
            <a:pPr marL="0" indent="0">
              <a:buNone/>
            </a:pPr>
            <a:r>
              <a:rPr lang="en-US" sz="1800" dirty="0"/>
              <a:t>successful hack, so users cannot notice</a:t>
            </a:r>
          </a:p>
          <a:p>
            <a:pPr marL="0" indent="0">
              <a:buNone/>
            </a:pPr>
            <a:r>
              <a:rPr lang="en-US" sz="1800" dirty="0"/>
              <a:t>that their device got hacked or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4B75B-8CC9-BB37-687E-19949E1A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BB3EB78-1B0A-4994-0CFC-1F1A3880D7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456" y="1690688"/>
            <a:ext cx="718154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1F3F-9B64-757D-89B8-FCD9579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0-click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97D56-DE7E-037E-F276-D7CEC53F5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Suppose an attacker discovered a vulnerability in iMessage</a:t>
            </a:r>
          </a:p>
          <a:p>
            <a:endParaRPr lang="en-US" dirty="0"/>
          </a:p>
          <a:p>
            <a:r>
              <a:rPr lang="en-US" dirty="0"/>
              <a:t>2. Attacker writes an exploit that does:</a:t>
            </a:r>
          </a:p>
          <a:p>
            <a:pPr lvl="1"/>
            <a:r>
              <a:rPr lang="en-US" dirty="0"/>
              <a:t>1) send an attack payload message to the victim</a:t>
            </a:r>
          </a:p>
          <a:p>
            <a:pPr lvl="1"/>
            <a:r>
              <a:rPr lang="en-US" dirty="0"/>
              <a:t>2) the payload, before it triggers the push notification, hacks the device complete, suppress the push notification of the attack message</a:t>
            </a:r>
          </a:p>
          <a:p>
            <a:pPr marL="914400" lvl="2" indent="0">
              <a:buNone/>
            </a:pPr>
            <a:r>
              <a:rPr lang="en-US" dirty="0"/>
              <a:t>(The user will never see this…)</a:t>
            </a:r>
          </a:p>
          <a:p>
            <a:pPr lvl="1"/>
            <a:r>
              <a:rPr lang="en-US" dirty="0"/>
              <a:t>3) make the attack persistent (survive after the reboot)</a:t>
            </a:r>
          </a:p>
          <a:p>
            <a:pPr lvl="2"/>
            <a:r>
              <a:rPr lang="en-US" dirty="0"/>
              <a:t>Attack iMessage app, break the application sandbox in iOS, attack iOS kernel to get root, and then, edit the root partition to make the attack persistent…</a:t>
            </a:r>
          </a:p>
          <a:p>
            <a:pPr lvl="2"/>
            <a:r>
              <a:rPr lang="en-US" dirty="0"/>
              <a:t>Usually it requires exploiting multiple vulnerabilities, say, 3~7-ish…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7A29F-5740-ED20-CD9A-FE380105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3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E3CA-3A70-8C55-F5A7-18EE785E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the 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F79C-D30A-5F5B-612F-78D3DF6AB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will pay that much amount of money?</a:t>
            </a:r>
          </a:p>
          <a:p>
            <a:pPr lvl="1"/>
            <a:r>
              <a:rPr lang="en-US" dirty="0"/>
              <a:t>Vendors? No… then do that in their own bug bounty program</a:t>
            </a:r>
          </a:p>
          <a:p>
            <a:pPr lvl="1"/>
            <a:r>
              <a:rPr lang="en-US" dirty="0"/>
              <a:t>Vendors does not need 0-click exploits; just need the crash input</a:t>
            </a:r>
          </a:p>
          <a:p>
            <a:pPr lvl="1"/>
            <a:endParaRPr lang="en-US" dirty="0"/>
          </a:p>
          <a:p>
            <a:r>
              <a:rPr lang="en-US" dirty="0"/>
              <a:t>Who needs 0-click exploits?</a:t>
            </a:r>
          </a:p>
          <a:p>
            <a:pPr lvl="1"/>
            <a:r>
              <a:rPr lang="en-US" dirty="0"/>
              <a:t>Someone who wants to secretly peeping on others</a:t>
            </a:r>
          </a:p>
          <a:p>
            <a:pPr lvl="2"/>
            <a:r>
              <a:rPr lang="en-US" dirty="0"/>
              <a:t>Smartphone</a:t>
            </a:r>
          </a:p>
          <a:p>
            <a:pPr lvl="2"/>
            <a:r>
              <a:rPr lang="en-US" dirty="0"/>
              <a:t>Laptop/Desktop</a:t>
            </a:r>
          </a:p>
          <a:p>
            <a:pPr lvl="2"/>
            <a:r>
              <a:rPr lang="en-US" dirty="0"/>
              <a:t>E-mail/messages</a:t>
            </a:r>
          </a:p>
          <a:p>
            <a:pPr lvl="2"/>
            <a:r>
              <a:rPr lang="en-US" dirty="0"/>
              <a:t>Web accounts, passwords, </a:t>
            </a:r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727B3-B029-5668-70DD-99874230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79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794D-BE12-ED5E-E87E-A2E5E6B9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Attack Could be a </a:t>
            </a:r>
            <a:r>
              <a:rPr lang="en-US" dirty="0" err="1"/>
              <a:t>CyberWeapon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04F3-05C7-8FCA-C29E-6DBB99BF9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fake scenario</a:t>
            </a:r>
          </a:p>
          <a:p>
            <a:pPr lvl="1"/>
            <a:r>
              <a:rPr lang="en-US" dirty="0"/>
              <a:t>You are a president of the United Counties of Earth, and you will have a huge deal with the Greasy Oil Company tomorrow. But you would like to know the minimum price that the Greasy Oil company accepts.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1970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A83DB-693F-0332-BDCF-7D94B3B32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8438" name="Picture 6" descr="Eavesdropping Devices">
            <a:extLst>
              <a:ext uri="{FF2B5EF4-FFF2-40B4-BE49-F238E27FC236}">
                <a16:creationId xmlns:a16="http://schemas.microsoft.com/office/drawing/2014/main" id="{9E2839FB-2EF4-FDF4-61D2-7BBB1BE24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320" y="4627393"/>
            <a:ext cx="1860997" cy="18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Imaging the Impossible — Mission: Impossible - The American Society of  Cinematographers">
            <a:extLst>
              <a:ext uri="{FF2B5EF4-FFF2-40B4-BE49-F238E27FC236}">
                <a16:creationId xmlns:a16="http://schemas.microsoft.com/office/drawing/2014/main" id="{AA4FDAE2-F946-C357-8875-FFDEE8F49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482" y="4618198"/>
            <a:ext cx="4426280" cy="18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Found? The Last Bugs of the Nixon White House | WIRED">
            <a:extLst>
              <a:ext uri="{FF2B5EF4-FFF2-40B4-BE49-F238E27FC236}">
                <a16:creationId xmlns:a16="http://schemas.microsoft.com/office/drawing/2014/main" id="{CC38FC64-C029-3F2F-46B0-46D99388E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453" y="4627392"/>
            <a:ext cx="1895891" cy="18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94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1175-3D88-47BD-8C5A-C295A9E2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Attack Could be a </a:t>
            </a:r>
            <a:r>
              <a:rPr lang="en-US" dirty="0" err="1"/>
              <a:t>CyberWeapon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F43C-D849-E670-1336-9C5159BB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A576-8E07-6F70-A187-5656015C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9458" name="Picture 2" descr="User shape - Free people icons">
            <a:extLst>
              <a:ext uri="{FF2B5EF4-FFF2-40B4-BE49-F238E27FC236}">
                <a16:creationId xmlns:a16="http://schemas.microsoft.com/office/drawing/2014/main" id="{E2F0B34C-03C1-3F42-563E-EE7C2CB7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096" y="2908021"/>
            <a:ext cx="2186546" cy="21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5034C-BBC1-8FD1-558C-A22E2CA58D49}"/>
              </a:ext>
            </a:extLst>
          </p:cNvPr>
          <p:cNvSpPr txBox="1"/>
          <p:nvPr/>
        </p:nvSpPr>
        <p:spPr>
          <a:xfrm>
            <a:off x="96286" y="5210249"/>
            <a:ext cx="3462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GOC executive</a:t>
            </a:r>
          </a:p>
          <a:p>
            <a:r>
              <a:rPr lang="en-US" dirty="0"/>
              <a:t>iMessage id: blue9057@gmail.com</a:t>
            </a:r>
          </a:p>
        </p:txBody>
      </p:sp>
      <p:pic>
        <p:nvPicPr>
          <p:cNvPr id="19460" name="Picture 4" descr="What is Hacking? | Hacking Definition | Avast">
            <a:extLst>
              <a:ext uri="{FF2B5EF4-FFF2-40B4-BE49-F238E27FC236}">
                <a16:creationId xmlns:a16="http://schemas.microsoft.com/office/drawing/2014/main" id="{DBC36812-0ACD-0244-9CC5-9E054ABA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2265" y="2908021"/>
            <a:ext cx="3695639" cy="20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9429F9-34F6-41D4-A253-2AA01730CFC7}"/>
              </a:ext>
            </a:extLst>
          </p:cNvPr>
          <p:cNvCxnSpPr/>
          <p:nvPr/>
        </p:nvCxnSpPr>
        <p:spPr>
          <a:xfrm flipH="1">
            <a:off x="4237149" y="3429000"/>
            <a:ext cx="3230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iPhone Icons: Home Screen &amp; Control Center Symbols &amp; Meanings (2022)">
            <a:extLst>
              <a:ext uri="{FF2B5EF4-FFF2-40B4-BE49-F238E27FC236}">
                <a16:creationId xmlns:a16="http://schemas.microsoft.com/office/drawing/2014/main" id="{3E01E6E9-2300-A24A-40DC-048DA158E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1429" y="2234484"/>
            <a:ext cx="1198387" cy="23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9D1881-1263-BA59-2854-9D15E1E3E19B}"/>
              </a:ext>
            </a:extLst>
          </p:cNvPr>
          <p:cNvSpPr txBox="1"/>
          <p:nvPr/>
        </p:nvSpPr>
        <p:spPr>
          <a:xfrm>
            <a:off x="4663715" y="3005547"/>
            <a:ext cx="237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Send a 0-click exploit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33953-FC84-5EF0-7C9A-25E74F681E16}"/>
              </a:ext>
            </a:extLst>
          </p:cNvPr>
          <p:cNvCxnSpPr>
            <a:cxnSpLocks/>
          </p:cNvCxnSpPr>
          <p:nvPr/>
        </p:nvCxnSpPr>
        <p:spPr>
          <a:xfrm>
            <a:off x="4237149" y="4198513"/>
            <a:ext cx="3324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474F7D-35D3-9E04-A675-9C74C2D60CFF}"/>
              </a:ext>
            </a:extLst>
          </p:cNvPr>
          <p:cNvSpPr txBox="1"/>
          <p:nvPr/>
        </p:nvSpPr>
        <p:spPr>
          <a:xfrm>
            <a:off x="4290333" y="3808341"/>
            <a:ext cx="323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Leak deal info from the phone</a:t>
            </a:r>
          </a:p>
        </p:txBody>
      </p:sp>
    </p:spTree>
    <p:extLst>
      <p:ext uri="{BB962C8B-B14F-4D97-AF65-F5344CB8AC3E}">
        <p14:creationId xmlns:p14="http://schemas.microsoft.com/office/powerpoint/2010/main" val="256592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1175-3D88-47BD-8C5A-C295A9E2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Attack Could be a </a:t>
            </a:r>
            <a:r>
              <a:rPr lang="en-US" dirty="0" err="1"/>
              <a:t>CyberWeapon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F43C-D849-E670-1336-9C5159BB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A576-8E07-6F70-A187-5656015C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9458" name="Picture 2" descr="User shape - Free people icons">
            <a:extLst>
              <a:ext uri="{FF2B5EF4-FFF2-40B4-BE49-F238E27FC236}">
                <a16:creationId xmlns:a16="http://schemas.microsoft.com/office/drawing/2014/main" id="{E2F0B34C-03C1-3F42-563E-EE7C2CB7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096" y="2908021"/>
            <a:ext cx="2186546" cy="21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5034C-BBC1-8FD1-558C-A22E2CA58D49}"/>
              </a:ext>
            </a:extLst>
          </p:cNvPr>
          <p:cNvSpPr txBox="1"/>
          <p:nvPr/>
        </p:nvSpPr>
        <p:spPr>
          <a:xfrm>
            <a:off x="96286" y="5210249"/>
            <a:ext cx="3462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GOC executive</a:t>
            </a:r>
          </a:p>
          <a:p>
            <a:r>
              <a:rPr lang="en-US" dirty="0"/>
              <a:t>iMessage id: blue9057@gmail.com</a:t>
            </a:r>
          </a:p>
        </p:txBody>
      </p:sp>
      <p:pic>
        <p:nvPicPr>
          <p:cNvPr id="19460" name="Picture 4" descr="What is Hacking? | Hacking Definition | Avast">
            <a:extLst>
              <a:ext uri="{FF2B5EF4-FFF2-40B4-BE49-F238E27FC236}">
                <a16:creationId xmlns:a16="http://schemas.microsoft.com/office/drawing/2014/main" id="{DBC36812-0ACD-0244-9CC5-9E054ABA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2265" y="2908021"/>
            <a:ext cx="3695639" cy="20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9429F9-34F6-41D4-A253-2AA01730CFC7}"/>
              </a:ext>
            </a:extLst>
          </p:cNvPr>
          <p:cNvCxnSpPr/>
          <p:nvPr/>
        </p:nvCxnSpPr>
        <p:spPr>
          <a:xfrm flipH="1">
            <a:off x="4237149" y="3429000"/>
            <a:ext cx="3230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9D1881-1263-BA59-2854-9D15E1E3E19B}"/>
              </a:ext>
            </a:extLst>
          </p:cNvPr>
          <p:cNvSpPr txBox="1"/>
          <p:nvPr/>
        </p:nvSpPr>
        <p:spPr>
          <a:xfrm>
            <a:off x="3716616" y="3055700"/>
            <a:ext cx="410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Send it as a contract docs for tomorrow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33953-FC84-5EF0-7C9A-25E74F681E16}"/>
              </a:ext>
            </a:extLst>
          </p:cNvPr>
          <p:cNvCxnSpPr>
            <a:cxnSpLocks/>
          </p:cNvCxnSpPr>
          <p:nvPr/>
        </p:nvCxnSpPr>
        <p:spPr>
          <a:xfrm>
            <a:off x="4237149" y="4198513"/>
            <a:ext cx="3324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474F7D-35D3-9E04-A675-9C74C2D60CFF}"/>
              </a:ext>
            </a:extLst>
          </p:cNvPr>
          <p:cNvSpPr txBox="1"/>
          <p:nvPr/>
        </p:nvSpPr>
        <p:spPr>
          <a:xfrm>
            <a:off x="4290333" y="3808341"/>
            <a:ext cx="323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Leak deal info from the laptop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A318E-F388-6457-D43E-6C907E07065F}"/>
              </a:ext>
            </a:extLst>
          </p:cNvPr>
          <p:cNvSpPr txBox="1"/>
          <p:nvPr/>
        </p:nvSpPr>
        <p:spPr>
          <a:xfrm>
            <a:off x="6281365" y="2133394"/>
            <a:ext cx="581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Prepare an exploit PDF document as a contract document</a:t>
            </a:r>
          </a:p>
        </p:txBody>
      </p:sp>
      <p:pic>
        <p:nvPicPr>
          <p:cNvPr id="20482" name="Picture 2" descr="Laptop - Free computer icons">
            <a:extLst>
              <a:ext uri="{FF2B5EF4-FFF2-40B4-BE49-F238E27FC236}">
                <a16:creationId xmlns:a16="http://schemas.microsoft.com/office/drawing/2014/main" id="{516D3BE4-1656-8ABF-3295-C1554E3E2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2132" y="3155262"/>
            <a:ext cx="1585633" cy="1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26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1175-3D88-47BD-8C5A-C295A9E2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Attack Could be a </a:t>
            </a:r>
            <a:r>
              <a:rPr lang="en-US" dirty="0" err="1"/>
              <a:t>CyberWeapon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F43C-D849-E670-1336-9C5159BB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4A576-8E07-6F70-A187-5656015C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9460" name="Picture 4" descr="What is Hacking? | Hacking Definition | Avast">
            <a:extLst>
              <a:ext uri="{FF2B5EF4-FFF2-40B4-BE49-F238E27FC236}">
                <a16:creationId xmlns:a16="http://schemas.microsoft.com/office/drawing/2014/main" id="{DBC36812-0ACD-0244-9CC5-9E054ABA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2265" y="2908021"/>
            <a:ext cx="3695639" cy="208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ptop - Free computer icons">
            <a:extLst>
              <a:ext uri="{FF2B5EF4-FFF2-40B4-BE49-F238E27FC236}">
                <a16:creationId xmlns:a16="http://schemas.microsoft.com/office/drawing/2014/main" id="{2A224EDB-0F37-3717-8BCD-FCBE9D146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736" y="1646238"/>
            <a:ext cx="1585633" cy="1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AC89F1-0C00-DEC3-48BD-EA8C88BFC573}"/>
              </a:ext>
            </a:extLst>
          </p:cNvPr>
          <p:cNvCxnSpPr>
            <a:cxnSpLocks/>
          </p:cNvCxnSpPr>
          <p:nvPr/>
        </p:nvCxnSpPr>
        <p:spPr>
          <a:xfrm flipH="1" flipV="1">
            <a:off x="6297769" y="2439054"/>
            <a:ext cx="1263979" cy="46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AB792-B9E3-575C-D471-396E23662A9A}"/>
              </a:ext>
            </a:extLst>
          </p:cNvPr>
          <p:cNvSpPr txBox="1"/>
          <p:nvPr/>
        </p:nvSpPr>
        <p:spPr>
          <a:xfrm>
            <a:off x="6397515" y="1915768"/>
            <a:ext cx="189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Hack the laptop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B4021C-B38A-4C94-EF61-95FA9C7F4D56}"/>
              </a:ext>
            </a:extLst>
          </p:cNvPr>
          <p:cNvCxnSpPr>
            <a:cxnSpLocks/>
          </p:cNvCxnSpPr>
          <p:nvPr/>
        </p:nvCxnSpPr>
        <p:spPr>
          <a:xfrm flipH="1" flipV="1">
            <a:off x="5741831" y="3945540"/>
            <a:ext cx="1819917" cy="5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0DA903-6FC0-DB00-F10F-CFC27FB68B95}"/>
              </a:ext>
            </a:extLst>
          </p:cNvPr>
          <p:cNvSpPr txBox="1"/>
          <p:nvPr/>
        </p:nvSpPr>
        <p:spPr>
          <a:xfrm>
            <a:off x="5841577" y="3422254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Hack the phone</a:t>
            </a:r>
          </a:p>
        </p:txBody>
      </p:sp>
      <p:pic>
        <p:nvPicPr>
          <p:cNvPr id="18" name="Picture 6" descr="iPhone Icons: Home Screen &amp; Control Center Symbols &amp; Meanings (2022)">
            <a:extLst>
              <a:ext uri="{FF2B5EF4-FFF2-40B4-BE49-F238E27FC236}">
                <a16:creationId xmlns:a16="http://schemas.microsoft.com/office/drawing/2014/main" id="{2FA5575C-3669-9D09-AA92-3B0C71CD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2379" y="3194328"/>
            <a:ext cx="599193" cy="11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E1DC3A-E14F-0E82-DD18-EB726C1C7E87}"/>
              </a:ext>
            </a:extLst>
          </p:cNvPr>
          <p:cNvSpPr txBox="1"/>
          <p:nvPr/>
        </p:nvSpPr>
        <p:spPr>
          <a:xfrm>
            <a:off x="5741831" y="4353643"/>
            <a:ext cx="1892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Connect to VPN</a:t>
            </a:r>
          </a:p>
          <a:p>
            <a:r>
              <a:rPr lang="en-US" dirty="0"/>
              <a:t>2FA is all OK</a:t>
            </a:r>
          </a:p>
        </p:txBody>
      </p:sp>
      <p:pic>
        <p:nvPicPr>
          <p:cNvPr id="21508" name="Picture 4" descr="PSD world map icon | PSDgraphics">
            <a:extLst>
              <a:ext uri="{FF2B5EF4-FFF2-40B4-BE49-F238E27FC236}">
                <a16:creationId xmlns:a16="http://schemas.microsoft.com/office/drawing/2014/main" id="{4212FFC5-CE2D-80F8-B5C1-C43A0D4F0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793" y="3919005"/>
            <a:ext cx="2619985" cy="209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Server - Free technology icons">
            <a:extLst>
              <a:ext uri="{FF2B5EF4-FFF2-40B4-BE49-F238E27FC236}">
                <a16:creationId xmlns:a16="http://schemas.microsoft.com/office/drawing/2014/main" id="{BA7CCCA7-8B96-62B8-57A9-CD7D5E6E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7387" y="3645924"/>
            <a:ext cx="1220631" cy="122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DE9E0B-6ABA-9FE7-3A8C-6B3376B67CC9}"/>
              </a:ext>
            </a:extLst>
          </p:cNvPr>
          <p:cNvCxnSpPr>
            <a:cxnSpLocks/>
            <a:endCxn id="21506" idx="3"/>
          </p:cNvCxnSpPr>
          <p:nvPr/>
        </p:nvCxnSpPr>
        <p:spPr>
          <a:xfrm flipH="1" flipV="1">
            <a:off x="2868018" y="4256240"/>
            <a:ext cx="4537588" cy="10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FF147E-2951-DCB1-AFBA-998D382147C2}"/>
              </a:ext>
            </a:extLst>
          </p:cNvPr>
          <p:cNvSpPr txBox="1"/>
          <p:nvPr/>
        </p:nvSpPr>
        <p:spPr>
          <a:xfrm>
            <a:off x="3614670" y="5211762"/>
            <a:ext cx="2024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Hack the server…</a:t>
            </a:r>
          </a:p>
        </p:txBody>
      </p:sp>
    </p:spTree>
    <p:extLst>
      <p:ext uri="{BB962C8B-B14F-4D97-AF65-F5344CB8AC3E}">
        <p14:creationId xmlns:p14="http://schemas.microsoft.com/office/powerpoint/2010/main" val="306590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51B0-19EB-83EA-24DF-8D26950B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Vulnerabilities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D1A24-C910-8A24-D318-5504C930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Buffer overflow vulnerabilities</a:t>
            </a:r>
          </a:p>
          <a:p>
            <a:pPr lvl="1"/>
            <a:r>
              <a:rPr lang="en-US"/>
              <a:t>char buf[100]; </a:t>
            </a:r>
            <a:r>
              <a:rPr lang="en-US" b="1">
                <a:solidFill>
                  <a:srgbClr val="FF0000"/>
                </a:solidFill>
              </a:rPr>
              <a:t>strcpy(buf, data);</a:t>
            </a:r>
          </a:p>
          <a:p>
            <a:r>
              <a:rPr lang="en-US"/>
              <a:t>Format String vulnerabilities</a:t>
            </a:r>
          </a:p>
          <a:p>
            <a:pPr lvl="1"/>
            <a:r>
              <a:rPr lang="en-US"/>
              <a:t>printf(buf); where </a:t>
            </a:r>
            <a:r>
              <a:rPr lang="en-US" b="1">
                <a:solidFill>
                  <a:srgbClr val="FF0000"/>
                </a:solidFill>
              </a:rPr>
              <a:t>buf = “%d %d %s %p %n …”</a:t>
            </a:r>
          </a:p>
          <a:p>
            <a:r>
              <a:rPr lang="en-US"/>
              <a:t>Use-after-free vulnerabilities</a:t>
            </a:r>
          </a:p>
          <a:p>
            <a:pPr lvl="1"/>
            <a:r>
              <a:rPr lang="en-US"/>
              <a:t>Object *o = new Object(); delete o; </a:t>
            </a:r>
            <a:r>
              <a:rPr lang="en-US" b="1">
                <a:solidFill>
                  <a:srgbClr val="FF0000"/>
                </a:solidFill>
              </a:rPr>
              <a:t>o-&gt;toString();</a:t>
            </a:r>
          </a:p>
          <a:p>
            <a:r>
              <a:rPr lang="en-US"/>
              <a:t>Other logic bugs</a:t>
            </a:r>
          </a:p>
          <a:p>
            <a:pPr lvl="1"/>
            <a:r>
              <a:rPr lang="en-US"/>
              <a:t> goto fail;</a:t>
            </a:r>
          </a:p>
          <a:p>
            <a:pPr lvl="1"/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goto fail;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2F95A-15DA-7E1E-55B2-FA290637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6F5C1-BC2B-ED82-592E-704AE3C380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473" y="2666160"/>
            <a:ext cx="5547641" cy="46892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00BB348-EE9C-7514-CBFF-288AA282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342" y="1340597"/>
            <a:ext cx="3517900" cy="12319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22210C24-4B93-44D9-C956-12520A3857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3473" y="4513830"/>
            <a:ext cx="5366657" cy="21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38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2A61-E14B-BF7E-84E3-E8557A03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Attacks are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CB07-4E51-2B0F-BA50-940B4F54C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systems comes w/o vulnerabilities</a:t>
            </a:r>
          </a:p>
          <a:p>
            <a:pPr lvl="1"/>
            <a:r>
              <a:rPr lang="en-US" dirty="0"/>
              <a:t>I have a belief that all systems can be hacked (for now)</a:t>
            </a:r>
          </a:p>
          <a:p>
            <a:pPr lvl="2"/>
            <a:r>
              <a:rPr lang="en-US" dirty="0"/>
              <a:t>That’s why my domain name is </a:t>
            </a:r>
            <a:r>
              <a:rPr lang="en-US" dirty="0" err="1"/>
              <a:t>unexploitable.systems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assess the threat of software attack, think like</a:t>
            </a:r>
          </a:p>
          <a:p>
            <a:pPr lvl="1"/>
            <a:r>
              <a:rPr lang="en-US" dirty="0"/>
              <a:t>Anything connected to the Internet can be controlled by hackers</a:t>
            </a:r>
          </a:p>
          <a:p>
            <a:pPr lvl="1"/>
            <a:r>
              <a:rPr lang="en-US" dirty="0"/>
              <a:t>Anything receive inputs without physical touch can be controlled by hackers</a:t>
            </a:r>
          </a:p>
          <a:p>
            <a:pPr lvl="2"/>
            <a:r>
              <a:rPr lang="en-US" dirty="0"/>
              <a:t>Typing keyboards, mouse,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102AD-426C-FA33-3596-855CA8CD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2532" name="Picture 4" descr="Unable to turn on Wi-Fi in Windows 11? Try these fixes - Appuals.com">
            <a:extLst>
              <a:ext uri="{FF2B5EF4-FFF2-40B4-BE49-F238E27FC236}">
                <a16:creationId xmlns:a16="http://schemas.microsoft.com/office/drawing/2014/main" id="{3C7C4D79-3259-08DB-8AEF-B0AFC9BC2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5442" y="5196178"/>
            <a:ext cx="3353395" cy="166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Amazon.com: MESMOS Laptop Camera Cover Slide Cute, Laptop Accessories, Webcam  Cover Slide, Phone &amp; Computer Camera Cover Slide, Web Cam Privacy Cover,  Camera Blocker. Fits MacBook Pro &amp; Air, iPhone iPad iMac">
            <a:extLst>
              <a:ext uri="{FF2B5EF4-FFF2-40B4-BE49-F238E27FC236}">
                <a16:creationId xmlns:a16="http://schemas.microsoft.com/office/drawing/2014/main" id="{ABBB5812-5A45-0B1C-752C-2871171B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3165" y="4997003"/>
            <a:ext cx="1860997" cy="186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6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2A4E-C85A-E93A-188B-99AEB939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for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420B-0158-92BC-D1AA-7CF5D6E8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living in the era of Ubiquitous and Pervasive Computing</a:t>
            </a:r>
          </a:p>
          <a:p>
            <a:pPr lvl="1"/>
            <a:r>
              <a:rPr lang="en-US" dirty="0"/>
              <a:t>Computers are everywhere</a:t>
            </a:r>
          </a:p>
          <a:p>
            <a:pPr lvl="1"/>
            <a:endParaRPr lang="en-US" dirty="0"/>
          </a:p>
          <a:p>
            <a:r>
              <a:rPr lang="en-US" dirty="0"/>
              <a:t>Smartphone – GPS, </a:t>
            </a:r>
            <a:r>
              <a:rPr lang="en-US" dirty="0" err="1"/>
              <a:t>gyrometer</a:t>
            </a:r>
            <a:r>
              <a:rPr lang="en-US" dirty="0"/>
              <a:t>, camera, mic, speaker, Internet,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Smartwatch – GPS, </a:t>
            </a:r>
            <a:r>
              <a:rPr lang="en-US" dirty="0" err="1"/>
              <a:t>gyrometer</a:t>
            </a:r>
            <a:r>
              <a:rPr lang="en-US" dirty="0"/>
              <a:t>, laser to measure heartrate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breathe, sleep, Internet, </a:t>
            </a:r>
            <a:r>
              <a:rPr lang="en-US" altLang="ko-KR" dirty="0" err="1"/>
              <a:t>etc</a:t>
            </a:r>
            <a:r>
              <a:rPr lang="en-US" altLang="ko-KR" dirty="0"/>
              <a:t>…</a:t>
            </a:r>
            <a:endParaRPr lang="en-US" dirty="0"/>
          </a:p>
          <a:p>
            <a:r>
              <a:rPr lang="en-US" dirty="0" err="1"/>
              <a:t>Smartspeaker</a:t>
            </a:r>
            <a:r>
              <a:rPr lang="en-US" dirty="0"/>
              <a:t> – Mic, speaker, Internet,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 err="1"/>
              <a:t>Smartpoweroutlet</a:t>
            </a:r>
            <a:r>
              <a:rPr lang="en-US" dirty="0"/>
              <a:t> – capability to monitor/manipulate power, Internet, etc..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533EF-CFFC-135B-6C47-3F002CBB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97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A857-36BE-0229-E983-B352FD30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 Possible Attack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CE3CE-6E42-B105-5D0E-24AF03B9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Hack a smartphone of a user</a:t>
            </a:r>
          </a:p>
          <a:p>
            <a:r>
              <a:rPr lang="en-US" dirty="0"/>
              <a:t>2. Record voice all time in background; you can turn a smartphone as an eavesdropping bug</a:t>
            </a:r>
          </a:p>
          <a:p>
            <a:r>
              <a:rPr lang="en-US" dirty="0"/>
              <a:t>3. When the user gets to home (locate via GPS on Smartphone), play an ultrasonic sound to command </a:t>
            </a:r>
            <a:r>
              <a:rPr lang="en-US" dirty="0" err="1"/>
              <a:t>Smartspeaker</a:t>
            </a:r>
            <a:endParaRPr lang="en-US" dirty="0"/>
          </a:p>
          <a:p>
            <a:pPr lvl="1"/>
            <a:r>
              <a:rPr lang="en-US" dirty="0"/>
              <a:t>Alexa, order 100 copies of </a:t>
            </a:r>
            <a:r>
              <a:rPr lang="en-US" dirty="0" err="1"/>
              <a:t>Yeongjin’s</a:t>
            </a:r>
            <a:r>
              <a:rPr lang="en-US" dirty="0"/>
              <a:t> security program from Amazon!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FYI, human ear can hear audio in range of</a:t>
            </a:r>
          </a:p>
          <a:p>
            <a:pPr lvl="1"/>
            <a:r>
              <a:rPr lang="en-US" dirty="0"/>
              <a:t>20Hz—20KHz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9152-D5EA-8160-A36B-00D3B0FF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21931-CABE-0D67-F0C1-A87CFF68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6" y="4598741"/>
            <a:ext cx="5499100" cy="5969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E31A11D-0592-4D40-D9E8-0C2168B4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0" y="4598741"/>
            <a:ext cx="37973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3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A857-36BE-0229-E983-B352FD30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 Possible Attack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CE3CE-6E42-B105-5D0E-24AF03B9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can hack a robot, or a drone?</a:t>
            </a:r>
          </a:p>
          <a:p>
            <a:pPr lvl="1"/>
            <a:r>
              <a:rPr lang="en-US" dirty="0"/>
              <a:t>Software attack -&gt; Physical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89152-D5EA-8160-A36B-00D3B0FF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3554" name="Picture 2" descr="Social robot - Wikipedia">
            <a:extLst>
              <a:ext uri="{FF2B5EF4-FFF2-40B4-BE49-F238E27FC236}">
                <a16:creationId xmlns:a16="http://schemas.microsoft.com/office/drawing/2014/main" id="{F9D0E641-11C0-C5B2-FA09-07F7BE950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1298" y="2939267"/>
            <a:ext cx="2698901" cy="359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est Drones for 2022 - CNET">
            <a:extLst>
              <a:ext uri="{FF2B5EF4-FFF2-40B4-BE49-F238E27FC236}">
                <a16:creationId xmlns:a16="http://schemas.microsoft.com/office/drawing/2014/main" id="{7E27B84E-2308-6490-C76D-FEC80C65C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5208" y="3228821"/>
            <a:ext cx="4675499" cy="262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124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E4CC-1B79-B61D-AECD-1CF4F103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3382B-AB7D-FE8C-2A70-2D2EB356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Compiler options can detect/prevent software attacks</a:t>
            </a:r>
          </a:p>
          <a:p>
            <a:pPr lvl="1"/>
            <a:r>
              <a:rPr lang="en-US" dirty="0"/>
              <a:t>Use them, and don’t ignore their warnings and reports</a:t>
            </a:r>
          </a:p>
          <a:p>
            <a:pPr lvl="1"/>
            <a:endParaRPr lang="en-US" dirty="0"/>
          </a:p>
          <a:p>
            <a:r>
              <a:rPr lang="en-US" dirty="0"/>
              <a:t>There are several ways to responsibly disclose vulnerabilities</a:t>
            </a:r>
          </a:p>
          <a:p>
            <a:pPr lvl="1"/>
            <a:r>
              <a:rPr lang="en-US" dirty="0"/>
              <a:t>Now community give rewards for finding/fixing their problems</a:t>
            </a:r>
          </a:p>
          <a:p>
            <a:pPr lvl="1"/>
            <a:r>
              <a:rPr lang="en-US" dirty="0"/>
              <a:t>Many companies opens bug bounty program -&gt; report vulns here!!</a:t>
            </a:r>
          </a:p>
          <a:p>
            <a:pPr lvl="1"/>
            <a:r>
              <a:rPr lang="en-US" dirty="0"/>
              <a:t>If not, we can go through coordinated vulnerability disclosure (e.g., via ZDI)</a:t>
            </a:r>
          </a:p>
          <a:p>
            <a:pPr lvl="1"/>
            <a:endParaRPr lang="en-US" dirty="0"/>
          </a:p>
          <a:p>
            <a:r>
              <a:rPr lang="en-US" dirty="0"/>
              <a:t>In the ubiquitous computing era, software attacks are serious matter. There is a huge cyberweapon market under the hood</a:t>
            </a:r>
          </a:p>
          <a:p>
            <a:endParaRPr lang="en-US" dirty="0"/>
          </a:p>
          <a:p>
            <a:r>
              <a:rPr lang="en-US" dirty="0"/>
              <a:t>Thursday, we will learn about malware, for how such weapons could be used to launch a targeted attack (Nuclear power plant) and a mass attack (DDOS and ransomware)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3B563-CE99-3953-C323-17A87EBF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4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06BC-38FF-2ABE-EE44-A2296EE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Practice: Compiler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6589-BD36-54E0-B480-9ADDB9D1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ignore compiler warnings in using C/C++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5B2E6-4740-7103-023A-D2ECD16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1DECE3-D0AF-8EE3-0D6D-3AFD9A33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5394"/>
            <a:ext cx="3657600" cy="29718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E9475-5E2F-AD0F-753F-A6FFC044FE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3312773"/>
            <a:ext cx="7772400" cy="217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0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06BC-38FF-2ABE-EE44-A2296EEE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Practice: Compiler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6589-BD36-54E0-B480-9ADDB9D1A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-O2 -D_FORTIFY_SOURCE=2</a:t>
            </a:r>
          </a:p>
          <a:p>
            <a:pPr lvl="1"/>
            <a:r>
              <a:rPr lang="en-US" dirty="0"/>
              <a:t>Prevent buffer overflow and format string attacks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5B2E6-4740-7103-023A-D2ECD16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D75D15-A52F-864E-67DF-53A9A108AB6C}"/>
              </a:ext>
            </a:extLst>
          </p:cNvPr>
          <p:cNvGrpSpPr>
            <a:grpSpLocks noChangeAspect="1"/>
          </p:cNvGrpSpPr>
          <p:nvPr/>
        </p:nvGrpSpPr>
        <p:grpSpPr>
          <a:xfrm>
            <a:off x="375531" y="2959322"/>
            <a:ext cx="5868939" cy="1652498"/>
            <a:chOff x="730932" y="2739422"/>
            <a:chExt cx="3897712" cy="1097466"/>
          </a:xfrm>
        </p:grpSpPr>
        <p:pic>
          <p:nvPicPr>
            <p:cNvPr id="9" name="Picture 8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A7DA5C31-7359-776D-57A3-458F23FC8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2" y="2739422"/>
              <a:ext cx="3897712" cy="189895"/>
            </a:xfrm>
            <a:prstGeom prst="rect">
              <a:avLst/>
            </a:prstGeom>
          </p:spPr>
        </p:pic>
        <p:pic>
          <p:nvPicPr>
            <p:cNvPr id="10" name="Picture 9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F6125414-0A6B-41C3-9D6C-430FDE87A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32" y="2929317"/>
              <a:ext cx="3897712" cy="90757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1B4D86-46C0-BA33-CCF7-7BE5AE64D3A0}"/>
              </a:ext>
            </a:extLst>
          </p:cNvPr>
          <p:cNvGrpSpPr>
            <a:grpSpLocks noChangeAspect="1"/>
          </p:cNvGrpSpPr>
          <p:nvPr/>
        </p:nvGrpSpPr>
        <p:grpSpPr>
          <a:xfrm>
            <a:off x="6607661" y="2956756"/>
            <a:ext cx="5208808" cy="1655064"/>
            <a:chOff x="4903797" y="2739422"/>
            <a:chExt cx="3897712" cy="1238472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20EFA9D-11FA-9E80-F09D-D23E0E6ED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3797" y="2739422"/>
              <a:ext cx="3897712" cy="181803"/>
            </a:xfrm>
            <a:prstGeom prst="rect">
              <a:avLst/>
            </a:prstGeom>
          </p:spPr>
        </p:pic>
        <p:pic>
          <p:nvPicPr>
            <p:cNvPr id="12" name="Picture 11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212DDA5-1027-D2B8-59B0-DA316ED51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3797" y="2908861"/>
              <a:ext cx="3897712" cy="1069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415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6965-6A36-1EF8-02DF-6D335D47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Practice: Compiler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EC26-F1C0-3593-FA65-0F043BB0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fsanitize</a:t>
            </a:r>
            <a:r>
              <a:rPr lang="en-US" dirty="0"/>
              <a:t>=address</a:t>
            </a:r>
          </a:p>
          <a:p>
            <a:r>
              <a:rPr lang="en-US" dirty="0"/>
              <a:t>Apply Address Sanitizer</a:t>
            </a:r>
          </a:p>
          <a:p>
            <a:pPr lvl="1"/>
            <a:r>
              <a:rPr lang="en-US" dirty="0">
                <a:hlinkClick r:id="rId2"/>
              </a:rPr>
              <a:t>https://github.com/google/sanitizers/wiki/AddressSanitizer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1CB4-E32D-F5C7-52B4-BF6C1C2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DD488-E5BC-AA5B-1FA8-2253D0E61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290731"/>
            <a:ext cx="4622800" cy="4826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271A113-FCB0-8AE0-5C16-CF2D6B084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3784735"/>
            <a:ext cx="7200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3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A7E03C7-D5A1-C523-C66A-EA1A0A04F8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25574"/>
            <a:ext cx="7772400" cy="3675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76965-6A36-1EF8-02DF-6D335D47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Sanitizer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EC26-F1C0-3593-FA65-0F043BB0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AAAAAAAAAAAAAAAAAAA to trigger heap buffer overflow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1CB4-E32D-F5C7-52B4-BF6C1C2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271A113-FCB0-8AE0-5C16-CF2D6B084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000" y="4893972"/>
            <a:ext cx="5595999" cy="1964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7F0983-6FDF-2A88-0C97-E3BD87E44FF8}"/>
              </a:ext>
            </a:extLst>
          </p:cNvPr>
          <p:cNvSpPr/>
          <p:nvPr/>
        </p:nvSpPr>
        <p:spPr>
          <a:xfrm>
            <a:off x="7018986" y="6001555"/>
            <a:ext cx="2601532" cy="217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1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B061FA9-2D3D-A64B-4366-BA8817EB12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48851"/>
            <a:ext cx="7772400" cy="3527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76965-6A36-1EF8-02DF-6D335D47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Sanitizer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EC26-F1C0-3593-FA65-0F043BB0B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A to trigger use-after-free bug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81CB4-E32D-F5C7-52B4-BF6C1C23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7ED9-D9CA-CB41-8473-7B8166EC30F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271A113-FCB0-8AE0-5C16-CF2D6B084C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6000" y="4893972"/>
            <a:ext cx="5595999" cy="1964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7F0983-6FDF-2A88-0C97-E3BD87E44FF8}"/>
              </a:ext>
            </a:extLst>
          </p:cNvPr>
          <p:cNvSpPr/>
          <p:nvPr/>
        </p:nvSpPr>
        <p:spPr>
          <a:xfrm>
            <a:off x="7006107" y="6204072"/>
            <a:ext cx="2601532" cy="217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6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8621</TotalTime>
  <Words>2418</Words>
  <Application>Microsoft Macintosh PowerPoint</Application>
  <PresentationFormat>Widescreen</PresentationFormat>
  <Paragraphs>376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Kannada MN</vt:lpstr>
      <vt:lpstr>Office Theme</vt:lpstr>
      <vt:lpstr>CS 370 Introduction to Security</vt:lpstr>
      <vt:lpstr>Topics For Today</vt:lpstr>
      <vt:lpstr>Software Vulnerabilities Recap</vt:lpstr>
      <vt:lpstr>Software Vulnerabilities Recap</vt:lpstr>
      <vt:lpstr>A Good Practice: Compiler Options</vt:lpstr>
      <vt:lpstr>A Good Practice: Compiler Options</vt:lpstr>
      <vt:lpstr>A Good Practice: Compiler Options</vt:lpstr>
      <vt:lpstr>Address Sanitizer</vt:lpstr>
      <vt:lpstr>Address Sanitizer</vt:lpstr>
      <vt:lpstr>How CVE Works? (Recap)</vt:lpstr>
      <vt:lpstr>How CVE Works (Recap)</vt:lpstr>
      <vt:lpstr>Vulnerability Disclosure is Important </vt:lpstr>
      <vt:lpstr>Vulnerability Disclosure is Important </vt:lpstr>
      <vt:lpstr>Vulnerability Disclosure is Important </vt:lpstr>
      <vt:lpstr>Vulnerability Disclosure is Important </vt:lpstr>
      <vt:lpstr>Vulnerability Disclosure is Important </vt:lpstr>
      <vt:lpstr>Vulnerability Disclosure is Important </vt:lpstr>
      <vt:lpstr>Report -&gt; Patch -&gt; CVE -&gt; UPDATE</vt:lpstr>
      <vt:lpstr>Report -&gt; Patch -&gt; CVE -&gt; UPDATE</vt:lpstr>
      <vt:lpstr>Responsible Vulnerability Disclosure</vt:lpstr>
      <vt:lpstr>How to Report Vulnerabilities?</vt:lpstr>
      <vt:lpstr>Why?</vt:lpstr>
      <vt:lpstr>Sony vs Hotz</vt:lpstr>
      <vt:lpstr>Lessons</vt:lpstr>
      <vt:lpstr>Lessons</vt:lpstr>
      <vt:lpstr>Lessons</vt:lpstr>
      <vt:lpstr>Then, How Can We Protect Ourselves from Lawsuit?</vt:lpstr>
      <vt:lpstr>ZDI Example</vt:lpstr>
      <vt:lpstr>Pwn2Own</vt:lpstr>
      <vt:lpstr>Report to the Vendor</vt:lpstr>
      <vt:lpstr>Public Bug Bounty Program</vt:lpstr>
      <vt:lpstr>Vulnerability Markets</vt:lpstr>
      <vt:lpstr>Zerodium Payouts</vt:lpstr>
      <vt:lpstr>0-click Attack</vt:lpstr>
      <vt:lpstr>Think About the Business Model</vt:lpstr>
      <vt:lpstr>Software Attack Could be a CyberWeapon</vt:lpstr>
      <vt:lpstr>Software Attack Could be a CyberWeapon</vt:lpstr>
      <vt:lpstr>Software Attack Could be a CyberWeapon</vt:lpstr>
      <vt:lpstr>Software Attack Could be a CyberWeapon</vt:lpstr>
      <vt:lpstr>Software Attacks are Powerful</vt:lpstr>
      <vt:lpstr>Not Just for That…</vt:lpstr>
      <vt:lpstr>Totally Possible Attack Scenario</vt:lpstr>
      <vt:lpstr>Totally Possible Attack Scenario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CS444/544 Operating Systems II</dc:title>
  <dc:creator>Jang, Yeong Jin</dc:creator>
  <cp:lastModifiedBy>Jang, Yeong Jin</cp:lastModifiedBy>
  <cp:revision>122</cp:revision>
  <dcterms:created xsi:type="dcterms:W3CDTF">2020-09-24T00:44:09Z</dcterms:created>
  <dcterms:modified xsi:type="dcterms:W3CDTF">2022-11-29T19:43:12Z</dcterms:modified>
</cp:coreProperties>
</file>